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342" r:id="rId2"/>
    <p:sldId id="343" r:id="rId3"/>
    <p:sldId id="390" r:id="rId4"/>
    <p:sldId id="406" r:id="rId5"/>
    <p:sldId id="407" r:id="rId6"/>
    <p:sldId id="408" r:id="rId7"/>
    <p:sldId id="339" r:id="rId8"/>
    <p:sldId id="321" r:id="rId9"/>
    <p:sldId id="359" r:id="rId10"/>
    <p:sldId id="392" r:id="rId11"/>
    <p:sldId id="360" r:id="rId12"/>
    <p:sldId id="397" r:id="rId13"/>
    <p:sldId id="385" r:id="rId14"/>
    <p:sldId id="414" r:id="rId15"/>
    <p:sldId id="391" r:id="rId16"/>
    <p:sldId id="393" r:id="rId17"/>
    <p:sldId id="395" r:id="rId18"/>
    <p:sldId id="394" r:id="rId19"/>
    <p:sldId id="412" r:id="rId20"/>
    <p:sldId id="396" r:id="rId21"/>
    <p:sldId id="398" r:id="rId22"/>
    <p:sldId id="399" r:id="rId23"/>
    <p:sldId id="401" r:id="rId24"/>
    <p:sldId id="409" r:id="rId25"/>
    <p:sldId id="402" r:id="rId26"/>
    <p:sldId id="410" r:id="rId27"/>
    <p:sldId id="326" r:id="rId28"/>
    <p:sldId id="403" r:id="rId29"/>
    <p:sldId id="404" r:id="rId30"/>
    <p:sldId id="405" r:id="rId31"/>
    <p:sldId id="411" r:id="rId32"/>
    <p:sldId id="413" r:id="rId33"/>
    <p:sldId id="415" r:id="rId3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0066"/>
    <a:srgbClr val="0000FF"/>
    <a:srgbClr val="FFFFFF"/>
    <a:srgbClr val="16979C"/>
    <a:srgbClr val="6F0A80"/>
    <a:srgbClr val="4A206A"/>
    <a:srgbClr val="0033CC"/>
    <a:srgbClr val="FF0000"/>
    <a:srgbClr val="144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6E7D8-19CA-1743-AC02-24D49D887446}" v="105" dt="2019-03-20T14:06:1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87" d="100"/>
          <a:sy n="87" d="100"/>
        </p:scale>
        <p:origin x="426" y="90"/>
      </p:cViewPr>
      <p:guideLst>
        <p:guide orient="horz" pos="370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98DAD7C-7ECF-48EA-AF04-5E4B11BBE3FA}" type="datetime1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DIT동의과학대학교(DONG-EUI INSTITUTE OF TECHNOLOGY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505" y="64992"/>
            <a:ext cx="931937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0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592FDC5-20BE-4068-9231-65BE560A8AAA}" type="datetime1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3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6BAF35D-F588-4ECC-9A0F-05C2E4794B9E}" type="datetime1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92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509" y="173710"/>
            <a:ext cx="11822267" cy="738745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7072" y="1057835"/>
            <a:ext cx="11434715" cy="561190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722445" y="6492277"/>
            <a:ext cx="453081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039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B9FBD68-9FA8-4224-A45F-2122F2D5B1DA}" type="datetime1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7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10C821E-2046-4B9B-A770-D71373F53EFC}" type="datetime1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83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7B54263-25BA-4719-A9FF-4F211D3464C7}" type="datetime1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05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B22A525-C018-42B8-975E-961CB956D9F9}" type="datetime1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5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AE4C0F5-06ED-4044-A30B-00BDE88DFCB8}" type="datetime1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98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7F39165-C6EB-4106-AF8F-0C931B393587}" type="datetime1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6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A829D98-5CAB-4515-AF38-F236B86C4C7D}" type="datetime1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67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5991" y="117300"/>
            <a:ext cx="11929216" cy="686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3466" y="940036"/>
            <a:ext cx="11801741" cy="577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76818" y="6492877"/>
            <a:ext cx="4151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 descr="DIT동의과학대학교(DONG-EUI INSTITUTE OF TECHNOLOGY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505" y="64992"/>
            <a:ext cx="931937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0Vl139pNHbe-JlsydLg3NFRk6nC_cC7w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23975" y="1038225"/>
            <a:ext cx="8527734" cy="2454623"/>
          </a:xfrm>
        </p:spPr>
        <p:txBody>
          <a:bodyPr>
            <a:noAutofit/>
          </a:bodyPr>
          <a:lstStyle/>
          <a:p>
            <a:r>
              <a:rPr lang="ko-KR" altLang="en-US" sz="6000" dirty="0" err="1" smtClean="0">
                <a:latin typeface="+mj-ea"/>
              </a:rPr>
              <a:t>사물인터넷</a:t>
            </a:r>
            <a:r>
              <a:rPr lang="en-US" altLang="ko-KR" sz="6000" dirty="0">
                <a:latin typeface="+mj-ea"/>
              </a:rPr>
              <a:t>(IoT) </a:t>
            </a:r>
            <a:br>
              <a:rPr lang="en-US" altLang="ko-KR" sz="6000" dirty="0">
                <a:latin typeface="+mj-ea"/>
              </a:rPr>
            </a:br>
            <a:r>
              <a:rPr lang="ko-KR" altLang="en-US" sz="6000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23781" y="4079876"/>
            <a:ext cx="6883456" cy="5369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+mj-ea"/>
                <a:ea typeface="+mj-ea"/>
              </a:rPr>
              <a:t>12. </a:t>
            </a:r>
            <a:r>
              <a:rPr lang="ko-KR" altLang="en-US" sz="2400" b="1" dirty="0" err="1" smtClean="0">
                <a:latin typeface="+mj-ea"/>
                <a:ea typeface="+mj-ea"/>
              </a:rPr>
              <a:t>블루투스</a:t>
            </a:r>
            <a:r>
              <a:rPr lang="ko-KR" altLang="en-US" sz="2400" b="1" dirty="0" smtClean="0">
                <a:latin typeface="+mj-ea"/>
                <a:ea typeface="+mj-ea"/>
              </a:rPr>
              <a:t> 통신 원리 이해 및 응용 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4841" y="573392"/>
            <a:ext cx="7886700" cy="687497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통신 상황 개념 정리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42912" y="19954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블루투스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HM-10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설정하기</a:t>
            </a: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405" y="1465843"/>
            <a:ext cx="1734849" cy="17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2881" y="2333269"/>
            <a:ext cx="1510570" cy="2272827"/>
          </a:xfrm>
          <a:prstGeom prst="rect">
            <a:avLst/>
          </a:prstGeom>
        </p:spPr>
      </p:pic>
      <p:pic>
        <p:nvPicPr>
          <p:cNvPr id="1028" name="Picture 4" descr="bluetooth terminal hc-06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959" y="4260554"/>
            <a:ext cx="1361496" cy="23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3014118" y="2368224"/>
            <a:ext cx="1429898" cy="441616"/>
          </a:xfrm>
          <a:custGeom>
            <a:avLst/>
            <a:gdLst>
              <a:gd name="connsiteX0" fmla="*/ 0 w 1429898"/>
              <a:gd name="connsiteY0" fmla="*/ 0 h 441616"/>
              <a:gd name="connsiteX1" fmla="*/ 671946 w 1429898"/>
              <a:gd name="connsiteY1" fmla="*/ 159328 h 441616"/>
              <a:gd name="connsiteX2" fmla="*/ 616527 w 1429898"/>
              <a:gd name="connsiteY2" fmla="*/ 429491 h 441616"/>
              <a:gd name="connsiteX3" fmla="*/ 1371600 w 1429898"/>
              <a:gd name="connsiteY3" fmla="*/ 394855 h 441616"/>
              <a:gd name="connsiteX4" fmla="*/ 1378527 w 1429898"/>
              <a:gd name="connsiteY4" fmla="*/ 394855 h 441616"/>
              <a:gd name="connsiteX5" fmla="*/ 1378527 w 1429898"/>
              <a:gd name="connsiteY5" fmla="*/ 394855 h 44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898" h="441616">
                <a:moveTo>
                  <a:pt x="0" y="0"/>
                </a:moveTo>
                <a:cubicBezTo>
                  <a:pt x="284596" y="43873"/>
                  <a:pt x="569192" y="87746"/>
                  <a:pt x="671946" y="159328"/>
                </a:cubicBezTo>
                <a:cubicBezTo>
                  <a:pt x="774701" y="230910"/>
                  <a:pt x="499918" y="390237"/>
                  <a:pt x="616527" y="429491"/>
                </a:cubicBezTo>
                <a:cubicBezTo>
                  <a:pt x="733136" y="468745"/>
                  <a:pt x="1244600" y="400628"/>
                  <a:pt x="1371600" y="394855"/>
                </a:cubicBezTo>
                <a:cubicBezTo>
                  <a:pt x="1498600" y="389082"/>
                  <a:pt x="1378527" y="394855"/>
                  <a:pt x="1378527" y="394855"/>
                </a:cubicBezTo>
                <a:lnTo>
                  <a:pt x="1378527" y="394855"/>
                </a:lnTo>
              </a:path>
            </a:pathLst>
          </a:custGeom>
          <a:noFill/>
          <a:ln w="76200"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124450" y="4606096"/>
            <a:ext cx="3479223" cy="1192031"/>
          </a:xfrm>
          <a:custGeom>
            <a:avLst/>
            <a:gdLst>
              <a:gd name="connsiteX0" fmla="*/ 0 w 1429898"/>
              <a:gd name="connsiteY0" fmla="*/ 0 h 441616"/>
              <a:gd name="connsiteX1" fmla="*/ 671946 w 1429898"/>
              <a:gd name="connsiteY1" fmla="*/ 159328 h 441616"/>
              <a:gd name="connsiteX2" fmla="*/ 616527 w 1429898"/>
              <a:gd name="connsiteY2" fmla="*/ 429491 h 441616"/>
              <a:gd name="connsiteX3" fmla="*/ 1371600 w 1429898"/>
              <a:gd name="connsiteY3" fmla="*/ 394855 h 441616"/>
              <a:gd name="connsiteX4" fmla="*/ 1378527 w 1429898"/>
              <a:gd name="connsiteY4" fmla="*/ 394855 h 441616"/>
              <a:gd name="connsiteX5" fmla="*/ 1378527 w 1429898"/>
              <a:gd name="connsiteY5" fmla="*/ 394855 h 44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898" h="441616">
                <a:moveTo>
                  <a:pt x="0" y="0"/>
                </a:moveTo>
                <a:cubicBezTo>
                  <a:pt x="284596" y="43873"/>
                  <a:pt x="569192" y="87746"/>
                  <a:pt x="671946" y="159328"/>
                </a:cubicBezTo>
                <a:cubicBezTo>
                  <a:pt x="774701" y="230910"/>
                  <a:pt x="499918" y="390237"/>
                  <a:pt x="616527" y="429491"/>
                </a:cubicBezTo>
                <a:cubicBezTo>
                  <a:pt x="733136" y="468745"/>
                  <a:pt x="1244600" y="400628"/>
                  <a:pt x="1371600" y="394855"/>
                </a:cubicBezTo>
                <a:cubicBezTo>
                  <a:pt x="1498600" y="389082"/>
                  <a:pt x="1378527" y="394855"/>
                  <a:pt x="1378527" y="394855"/>
                </a:cubicBezTo>
                <a:lnTo>
                  <a:pt x="1378527" y="394855"/>
                </a:lnTo>
              </a:path>
            </a:pathLst>
          </a:custGeom>
          <a:noFill/>
          <a:ln w="76200">
            <a:solidFill>
              <a:srgbClr val="0000FF"/>
            </a:solidFill>
            <a:prstDash val="sysDash"/>
            <a:headEnd type="diamond" w="med" len="med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99181" y="2007855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USB: Serial </a:t>
            </a:r>
            <a:r>
              <a:rPr lang="ko-KR" altLang="en-US" dirty="0">
                <a:solidFill>
                  <a:srgbClr val="FF0000"/>
                </a:solidFill>
              </a:rPr>
              <a:t>통신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유선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08571" y="5426988"/>
            <a:ext cx="385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  <a:latin typeface="+mj-ea"/>
                <a:ea typeface="+mj-ea"/>
              </a:rPr>
              <a:t>블루투스</a:t>
            </a:r>
            <a:r>
              <a:rPr lang="en-US" altLang="ko-KR" dirty="0">
                <a:solidFill>
                  <a:srgbClr val="0000FF"/>
                </a:solidFill>
                <a:latin typeface="+mj-ea"/>
                <a:ea typeface="+mj-ea"/>
              </a:rPr>
              <a:t>: </a:t>
            </a:r>
            <a:r>
              <a:rPr lang="en-US" altLang="ko-KR" dirty="0" err="1">
                <a:solidFill>
                  <a:srgbClr val="0000FF"/>
                </a:solidFill>
                <a:latin typeface="+mj-ea"/>
                <a:ea typeface="+mj-ea"/>
              </a:rPr>
              <a:t>SoftwareSerial</a:t>
            </a:r>
            <a:r>
              <a:rPr lang="en-US" altLang="ko-KR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+mj-ea"/>
                <a:ea typeface="+mj-ea"/>
              </a:rPr>
              <a:t>통신</a:t>
            </a:r>
            <a:r>
              <a:rPr lang="en-US" altLang="ko-KR" dirty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srgbClr val="0000FF"/>
                </a:solidFill>
                <a:latin typeface="+mj-ea"/>
                <a:ea typeface="+mj-ea"/>
              </a:rPr>
              <a:t>무선</a:t>
            </a:r>
            <a:r>
              <a:rPr lang="en-US" altLang="ko-KR" dirty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ko-KR" altLang="en-US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437" y="5835541"/>
            <a:ext cx="494212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  <a:latin typeface="+mj-ea"/>
                <a:ea typeface="+mj-ea"/>
              </a:rPr>
              <a:t>블루투스가</a:t>
            </a:r>
            <a:r>
              <a:rPr lang="ko-KR" altLang="en-US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0000FF"/>
                </a:solidFill>
                <a:latin typeface="+mj-ea"/>
                <a:ea typeface="+mj-ea"/>
              </a:rPr>
              <a:t>페어링</a:t>
            </a:r>
            <a:r>
              <a:rPr lang="en-US" altLang="ko-KR" dirty="0">
                <a:solidFill>
                  <a:srgbClr val="0000FF"/>
                </a:solidFill>
                <a:latin typeface="+mj-ea"/>
                <a:ea typeface="+mj-ea"/>
              </a:rPr>
              <a:t>(pairing)</a:t>
            </a:r>
            <a:r>
              <a:rPr lang="ko-KR" altLang="en-US" dirty="0">
                <a:solidFill>
                  <a:srgbClr val="0000FF"/>
                </a:solidFill>
                <a:latin typeface="+mj-ea"/>
                <a:ea typeface="+mj-ea"/>
              </a:rPr>
              <a:t> 되었을 때는</a:t>
            </a:r>
            <a:endParaRPr lang="en-US" altLang="ko-KR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ko-KR" altLang="en-US" dirty="0" err="1">
                <a:solidFill>
                  <a:srgbClr val="0000FF"/>
                </a:solidFill>
                <a:latin typeface="+mj-ea"/>
                <a:ea typeface="+mj-ea"/>
              </a:rPr>
              <a:t>블루투스</a:t>
            </a:r>
            <a:r>
              <a:rPr lang="ko-KR" altLang="en-US" dirty="0">
                <a:solidFill>
                  <a:srgbClr val="0000FF"/>
                </a:solidFill>
                <a:latin typeface="+mj-ea"/>
                <a:ea typeface="+mj-ea"/>
              </a:rPr>
              <a:t> 설정 명령 </a:t>
            </a:r>
            <a:r>
              <a:rPr lang="en-US" altLang="ko-KR" dirty="0">
                <a:solidFill>
                  <a:srgbClr val="0000FF"/>
                </a:solidFill>
                <a:latin typeface="+mj-ea"/>
                <a:ea typeface="+mj-ea"/>
              </a:rPr>
              <a:t>(AT command)</a:t>
            </a:r>
            <a:r>
              <a:rPr lang="ko-KR" altLang="en-US" dirty="0">
                <a:solidFill>
                  <a:srgbClr val="0000FF"/>
                </a:solidFill>
                <a:latin typeface="+mj-ea"/>
                <a:ea typeface="+mj-ea"/>
              </a:rPr>
              <a:t> 사용 불가</a:t>
            </a:r>
            <a:r>
              <a:rPr lang="en-US" altLang="ko-KR" dirty="0">
                <a:solidFill>
                  <a:srgbClr val="0000FF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6146" name="Picture 2" descr="HC-06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14962" r="34504" b="13713"/>
          <a:stretch/>
        </p:blipFill>
        <p:spPr bwMode="auto">
          <a:xfrm>
            <a:off x="8603674" y="2093781"/>
            <a:ext cx="424009" cy="104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으로 구부러진 화살표 2"/>
          <p:cNvSpPr/>
          <p:nvPr/>
        </p:nvSpPr>
        <p:spPr>
          <a:xfrm>
            <a:off x="7403176" y="1669472"/>
            <a:ext cx="846587" cy="1931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flipH="1" flipV="1">
            <a:off x="9427808" y="1606153"/>
            <a:ext cx="846587" cy="1931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74496" y="1260671"/>
            <a:ext cx="112857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+mn-ea"/>
              </a:rPr>
              <a:t>AT mode</a:t>
            </a:r>
            <a:endParaRPr lang="ko-KR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42588" y="3596871"/>
            <a:ext cx="219239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+mn-ea"/>
              </a:rPr>
              <a:t>Transmission mode</a:t>
            </a:r>
            <a:endParaRPr lang="ko-KR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3175" y="2402576"/>
            <a:ext cx="82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pairing</a:t>
            </a:r>
            <a:endParaRPr lang="ko-KR" altLang="en-US" sz="1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82065" y="2414798"/>
            <a:ext cx="829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FF"/>
                </a:solidFill>
                <a:latin typeface="+mj-ea"/>
                <a:ea typeface="+mj-ea"/>
              </a:rPr>
              <a:t>pairing</a:t>
            </a:r>
          </a:p>
          <a:p>
            <a:pPr algn="ctr"/>
            <a:r>
              <a:rPr lang="ko-KR" altLang="en-US" sz="1600" dirty="0">
                <a:solidFill>
                  <a:srgbClr val="0000FF"/>
                </a:solidFill>
                <a:latin typeface="+mj-ea"/>
                <a:ea typeface="+mj-ea"/>
              </a:rPr>
              <a:t>해제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149" y="4507943"/>
            <a:ext cx="1684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FF"/>
                </a:solidFill>
                <a:latin typeface="+mj-ea"/>
                <a:ea typeface="+mj-ea"/>
              </a:rPr>
              <a:t>pairing(</a:t>
            </a:r>
            <a:r>
              <a:rPr lang="ko-KR" altLang="en-US" sz="2000" dirty="0" smtClean="0">
                <a:solidFill>
                  <a:srgbClr val="0000FF"/>
                </a:solidFill>
                <a:latin typeface="+mj-ea"/>
                <a:ea typeface="+mj-ea"/>
              </a:rPr>
              <a:t>무선</a:t>
            </a:r>
            <a:r>
              <a:rPr lang="en-US" altLang="ko-KR" sz="2000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ko-KR" altLang="en-US" sz="20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33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181" y="599035"/>
            <a:ext cx="7886700" cy="602693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5097" y="1481422"/>
            <a:ext cx="542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//1. </a:t>
            </a:r>
            <a:r>
              <a:rPr lang="ko-KR" altLang="en-US" dirty="0" err="1"/>
              <a:t>블루투스와의</a:t>
            </a:r>
            <a:r>
              <a:rPr lang="ko-KR" altLang="en-US" dirty="0"/>
              <a:t> </a:t>
            </a:r>
            <a:r>
              <a:rPr lang="en-US" altLang="ko-KR" dirty="0" err="1"/>
              <a:t>SoftwareSerial</a:t>
            </a:r>
            <a:r>
              <a:rPr lang="en-US" altLang="ko-KR" dirty="0"/>
              <a:t> </a:t>
            </a:r>
            <a:r>
              <a:rPr lang="ko-KR" altLang="en-US" dirty="0"/>
              <a:t>통신 설정 초기화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8" y="1958768"/>
            <a:ext cx="5929225" cy="32763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22098" y="20502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블루투스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HM-10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설정하기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756" y="1958768"/>
            <a:ext cx="3645477" cy="3056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595755" y="1555565"/>
            <a:ext cx="364234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//2. </a:t>
            </a:r>
            <a:r>
              <a:rPr lang="ko-KR" altLang="en-US" dirty="0"/>
              <a:t>컴퓨터와 </a:t>
            </a:r>
            <a:r>
              <a:rPr lang="ko-KR" altLang="en-US" dirty="0" err="1"/>
              <a:t>블루투스</a:t>
            </a:r>
            <a:r>
              <a:rPr lang="ko-KR" altLang="en-US" dirty="0"/>
              <a:t> 통신 연결</a:t>
            </a:r>
          </a:p>
        </p:txBody>
      </p:sp>
    </p:spTree>
    <p:extLst>
      <p:ext uri="{BB962C8B-B14F-4D97-AF65-F5344CB8AC3E}">
        <p14:creationId xmlns:p14="http://schemas.microsoft.com/office/powerpoint/2010/main" val="35991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3" y="1657350"/>
            <a:ext cx="6772275" cy="43053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424056" y="5470816"/>
            <a:ext cx="1302327" cy="4918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00613" y="4962537"/>
            <a:ext cx="27895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  <a:latin typeface="+mj-ea"/>
                <a:ea typeface="+mj-ea"/>
              </a:rPr>
              <a:t>블루투스</a:t>
            </a:r>
            <a:r>
              <a:rPr lang="en-US" altLang="ko-KR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+mj-ea"/>
                <a:ea typeface="+mj-ea"/>
              </a:rPr>
              <a:t>모듈 설정할 때</a:t>
            </a:r>
            <a:r>
              <a:rPr lang="en-US" altLang="ko-KR" dirty="0">
                <a:solidFill>
                  <a:srgbClr val="0000FF"/>
                </a:solidFill>
                <a:latin typeface="+mj-ea"/>
                <a:ea typeface="+mj-ea"/>
              </a:rPr>
              <a:t>: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66725" y="645569"/>
            <a:ext cx="7886700" cy="60269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AT mode 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 모니터 설정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6675" y="16263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블루투스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HM-10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설정하기</a:t>
            </a:r>
          </a:p>
        </p:txBody>
      </p:sp>
    </p:spTree>
    <p:extLst>
      <p:ext uri="{BB962C8B-B14F-4D97-AF65-F5344CB8AC3E}">
        <p14:creationId xmlns:p14="http://schemas.microsoft.com/office/powerpoint/2010/main" val="164610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096250" y="6164473"/>
            <a:ext cx="20574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38174" y="517321"/>
            <a:ext cx="5786006" cy="602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블루투스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모듈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설정 명령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블루투스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HM-10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설정하기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526612"/>
              </p:ext>
            </p:extLst>
          </p:nvPr>
        </p:nvGraphicFramePr>
        <p:xfrm>
          <a:off x="2008909" y="1268003"/>
          <a:ext cx="8257308" cy="549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8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명령내용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응답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연결상태 점검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+mj-ea"/>
                          <a:ea typeface="+mj-ea"/>
                        </a:rPr>
                        <a:t>AT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OK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연결되었으면 </a:t>
                      </a:r>
                      <a:r>
                        <a:rPr lang="en-US" altLang="ko-KR" sz="1400" dirty="0" smtClean="0"/>
                        <a:t>‘OK’</a:t>
                      </a:r>
                      <a:r>
                        <a:rPr lang="ko-KR" altLang="en-US" sz="1400" dirty="0" smtClean="0"/>
                        <a:t>응답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장치명</a:t>
                      </a:r>
                      <a:r>
                        <a:rPr lang="ko-KR" altLang="en-US" dirty="0" smtClean="0"/>
                        <a:t> 설정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j-ea"/>
                          <a:ea typeface="+mj-ea"/>
                        </a:rPr>
                        <a:t>AT+NAME</a:t>
                      </a:r>
                      <a:r>
                        <a:rPr lang="en-US" altLang="ko-KR" i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myname</a:t>
                      </a:r>
                      <a:endParaRPr lang="ko-KR" alt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n-ea"/>
                          <a:ea typeface="+mn-ea"/>
                        </a:rPr>
                        <a:t>OKsetname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지정한 이름으로 설정되었음을 확인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설정된 이름은 전원이 꺼져도 지워지지 않음</a:t>
                      </a:r>
                      <a:r>
                        <a:rPr lang="en-US" altLang="ko-KR" sz="1400" dirty="0" smtClean="0"/>
                        <a:t>. (</a:t>
                      </a:r>
                      <a:r>
                        <a:rPr lang="ko-KR" altLang="en-US" sz="1400" dirty="0" smtClean="0"/>
                        <a:t>다시 변경은 가능</a:t>
                      </a:r>
                      <a:r>
                        <a:rPr lang="en-US" altLang="ko-KR" sz="1400" dirty="0" smtClean="0"/>
                        <a:t>)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장치</a:t>
                      </a:r>
                      <a:r>
                        <a:rPr lang="en-US" altLang="ko-KR" dirty="0" smtClean="0"/>
                        <a:t>PIN</a:t>
                      </a:r>
                      <a:r>
                        <a:rPr lang="ko-KR" altLang="en-US" dirty="0" smtClean="0"/>
                        <a:t>코드 설정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암호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j-ea"/>
                          <a:ea typeface="+mj-ea"/>
                        </a:rPr>
                        <a:t>AT+PIN</a:t>
                      </a:r>
                      <a:r>
                        <a:rPr lang="en-US" altLang="ko-KR" i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xxxx</a:t>
                      </a:r>
                      <a:endParaRPr lang="ko-KR" alt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n-ea"/>
                          <a:ea typeface="+mn-ea"/>
                        </a:rPr>
                        <a:t>OKsetPIN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지정한 값으로 </a:t>
                      </a:r>
                      <a:r>
                        <a:rPr lang="en-US" altLang="ko-KR" sz="1400" dirty="0" smtClean="0"/>
                        <a:t>PIN</a:t>
                      </a:r>
                      <a:r>
                        <a:rPr lang="ko-KR" altLang="en-US" sz="1400" dirty="0" smtClean="0"/>
                        <a:t> 설정됨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설정된 </a:t>
                      </a:r>
                      <a:r>
                        <a:rPr lang="en-US" altLang="ko-KR" sz="1400" dirty="0" smtClean="0"/>
                        <a:t>PIN</a:t>
                      </a:r>
                      <a:r>
                        <a:rPr lang="ko-KR" altLang="en-US" sz="1400" dirty="0" smtClean="0"/>
                        <a:t>은 전원이 꺼져도 지워지지 않음</a:t>
                      </a:r>
                      <a:r>
                        <a:rPr lang="en-US" altLang="ko-KR" sz="1400" dirty="0" smtClean="0"/>
                        <a:t>. (</a:t>
                      </a:r>
                      <a:r>
                        <a:rPr lang="ko-KR" altLang="en-US" sz="1400" dirty="0" smtClean="0"/>
                        <a:t>다시 변경은 가능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통신속도 설정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+mj-ea"/>
                          <a:ea typeface="+mj-ea"/>
                        </a:rPr>
                        <a:t>AT+BAUD</a:t>
                      </a:r>
                      <a:r>
                        <a:rPr lang="en-US" altLang="ko-KR" i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n-ea"/>
                          <a:ea typeface="+mn-ea"/>
                        </a:rPr>
                        <a:t>OK</a:t>
                      </a:r>
                      <a:r>
                        <a:rPr lang="en-US" altLang="ko-KR" b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speed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n: speed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=======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1: 1200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2: 2400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3: 4800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4: 9600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5:</a:t>
                      </a:r>
                      <a:r>
                        <a:rPr lang="en-US" altLang="ko-KR" sz="1400" baseline="0" dirty="0" smtClean="0"/>
                        <a:t> 19200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6: 38400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7: 57600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8: 115200</a:t>
                      </a:r>
                    </a:p>
                    <a:p>
                      <a:pPr latinLnBrk="1"/>
                      <a:r>
                        <a:rPr lang="ko-KR" altLang="en-US" sz="1400" baseline="0" dirty="0" smtClean="0"/>
                        <a:t>설정된 속도는 전원이 꺼져도 지워지지 않음</a:t>
                      </a:r>
                      <a:r>
                        <a:rPr lang="en-US" altLang="ko-KR" sz="1400" baseline="0" dirty="0" smtClean="0"/>
                        <a:t>. (</a:t>
                      </a:r>
                      <a:r>
                        <a:rPr lang="ko-KR" altLang="en-US" sz="1400" baseline="0" dirty="0" smtClean="0"/>
                        <a:t>다시 변경 가능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18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096250" y="6164473"/>
            <a:ext cx="20574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38174" y="517321"/>
            <a:ext cx="5786006" cy="602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블루투스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모듈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설정 명령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블루투스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HM-10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설정하기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72147"/>
              </p:ext>
            </p:extLst>
          </p:nvPr>
        </p:nvGraphicFramePr>
        <p:xfrm>
          <a:off x="2008909" y="1268003"/>
          <a:ext cx="8257308" cy="562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8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명령내용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응답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블루투스의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MAC </a:t>
                      </a:r>
                      <a:r>
                        <a:rPr lang="ko-KR" altLang="en-US" baseline="0" dirty="0" smtClean="0"/>
                        <a:t>주소 확인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+mj-ea"/>
                          <a:ea typeface="+mj-ea"/>
                        </a:rPr>
                        <a:t>AT+ADDR?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O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연결되었으면 </a:t>
                      </a:r>
                      <a:r>
                        <a:rPr lang="en-US" altLang="ko-KR" sz="1400" dirty="0" smtClean="0"/>
                        <a:t>‘OK’</a:t>
                      </a:r>
                      <a:r>
                        <a:rPr lang="ko-KR" altLang="en-US" sz="1400" dirty="0" smtClean="0"/>
                        <a:t>응답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장치명</a:t>
                      </a:r>
                      <a:r>
                        <a:rPr lang="ko-KR" altLang="en-US" dirty="0" smtClean="0"/>
                        <a:t> 설정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j-ea"/>
                          <a:ea typeface="+mj-ea"/>
                        </a:rPr>
                        <a:t>AT+NAME</a:t>
                      </a:r>
                      <a:r>
                        <a:rPr lang="en-US" altLang="ko-KR" i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myname</a:t>
                      </a:r>
                      <a:endParaRPr lang="ko-KR" alt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n-ea"/>
                          <a:ea typeface="+mn-ea"/>
                        </a:rPr>
                        <a:t>OKsetname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지정한 이름으로 설정되었음을 확인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설정된 이름은 전원이 꺼져도 지워지지 않음</a:t>
                      </a:r>
                      <a:r>
                        <a:rPr lang="en-US" altLang="ko-KR" sz="1400" dirty="0" smtClean="0"/>
                        <a:t>. (</a:t>
                      </a:r>
                      <a:r>
                        <a:rPr lang="ko-KR" altLang="en-US" sz="1400" dirty="0" smtClean="0"/>
                        <a:t>다시 변경은 가능</a:t>
                      </a:r>
                      <a:r>
                        <a:rPr lang="en-US" altLang="ko-KR" sz="1400" dirty="0" smtClean="0"/>
                        <a:t>)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장치</a:t>
                      </a:r>
                      <a:r>
                        <a:rPr lang="en-US" altLang="ko-KR" dirty="0" smtClean="0"/>
                        <a:t>PIN</a:t>
                      </a:r>
                      <a:r>
                        <a:rPr lang="ko-KR" altLang="en-US" dirty="0" smtClean="0"/>
                        <a:t>코드 설정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암호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j-ea"/>
                          <a:ea typeface="+mj-ea"/>
                        </a:rPr>
                        <a:t>AT+PIN</a:t>
                      </a:r>
                      <a:r>
                        <a:rPr lang="en-US" altLang="ko-KR" i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xxxx</a:t>
                      </a:r>
                      <a:endParaRPr lang="ko-KR" altLang="en-US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n-ea"/>
                          <a:ea typeface="+mn-ea"/>
                        </a:rPr>
                        <a:t>OKsetPIN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지정한 값으로 </a:t>
                      </a:r>
                      <a:r>
                        <a:rPr lang="en-US" altLang="ko-KR" sz="1400" dirty="0" smtClean="0"/>
                        <a:t>PIN</a:t>
                      </a:r>
                      <a:r>
                        <a:rPr lang="ko-KR" altLang="en-US" sz="1400" dirty="0" smtClean="0"/>
                        <a:t> 설정됨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설정된 </a:t>
                      </a:r>
                      <a:r>
                        <a:rPr lang="en-US" altLang="ko-KR" sz="1400" dirty="0" smtClean="0"/>
                        <a:t>PIN</a:t>
                      </a:r>
                      <a:r>
                        <a:rPr lang="ko-KR" altLang="en-US" sz="1400" dirty="0" smtClean="0"/>
                        <a:t>은 전원이 꺼져도 지워지지 않음</a:t>
                      </a:r>
                      <a:r>
                        <a:rPr lang="en-US" altLang="ko-KR" sz="1400" dirty="0" smtClean="0"/>
                        <a:t>. (</a:t>
                      </a:r>
                      <a:r>
                        <a:rPr lang="ko-KR" altLang="en-US" sz="1400" dirty="0" smtClean="0"/>
                        <a:t>다시 변경은 가능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통신속도 설정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+mj-ea"/>
                          <a:ea typeface="+mj-ea"/>
                        </a:rPr>
                        <a:t>AT+BAUD</a:t>
                      </a:r>
                      <a:r>
                        <a:rPr lang="en-US" altLang="ko-KR" i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ea"/>
                          <a:ea typeface="+mj-ea"/>
                        </a:rPr>
                        <a:t>n</a:t>
                      </a:r>
                      <a:endParaRPr lang="ko-KR" alt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+mn-ea"/>
                          <a:ea typeface="+mn-ea"/>
                        </a:rPr>
                        <a:t>OK</a:t>
                      </a:r>
                      <a:r>
                        <a:rPr lang="en-US" altLang="ko-KR" b="1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speed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n: speed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=======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1: 1200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2: 2400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3: 4800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4: 9600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5:</a:t>
                      </a:r>
                      <a:r>
                        <a:rPr lang="en-US" altLang="ko-KR" sz="1400" baseline="0" dirty="0" smtClean="0"/>
                        <a:t> 19200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6: 38400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7: 57600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8: 115200</a:t>
                      </a:r>
                    </a:p>
                    <a:p>
                      <a:pPr latinLnBrk="1"/>
                      <a:r>
                        <a:rPr lang="ko-KR" altLang="en-US" sz="1400" baseline="0" dirty="0" smtClean="0"/>
                        <a:t>설정된 속도는 전원이 꺼져도 지워지지 않음</a:t>
                      </a:r>
                      <a:r>
                        <a:rPr lang="en-US" altLang="ko-KR" sz="1400" baseline="0" dirty="0" smtClean="0"/>
                        <a:t>. (</a:t>
                      </a:r>
                      <a:r>
                        <a:rPr lang="ko-KR" altLang="en-US" sz="1400" baseline="0" dirty="0" smtClean="0"/>
                        <a:t>다시 변경 가능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26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096250" y="6164473"/>
            <a:ext cx="20574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79291" y="610451"/>
            <a:ext cx="4867129" cy="602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블루투스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모듈 설정 명령 실행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18036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블루투스 모듈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HM-10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설정하기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499" y="1268003"/>
            <a:ext cx="6772275" cy="4305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837" y="2156113"/>
            <a:ext cx="6772275" cy="43053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3200403" y="2667000"/>
            <a:ext cx="394853" cy="1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826330" y="3214276"/>
            <a:ext cx="852052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412" y="3044223"/>
            <a:ext cx="6772275" cy="430530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4433638" y="3567545"/>
            <a:ext cx="249198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054922" y="4121749"/>
            <a:ext cx="852052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923" y="4308763"/>
            <a:ext cx="6772275" cy="43053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5698795" y="4821382"/>
            <a:ext cx="120115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973777" y="5389440"/>
            <a:ext cx="556169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69555" y="1400874"/>
            <a:ext cx="11252890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실습</a:t>
            </a:r>
            <a:r>
              <a:rPr lang="en-US" altLang="ko-KR" dirty="0"/>
              <a:t>1</a:t>
            </a:r>
            <a:r>
              <a:rPr lang="ko-KR" altLang="en-US" dirty="0"/>
              <a:t>에서 설정된 </a:t>
            </a:r>
            <a:r>
              <a:rPr lang="ko-KR" altLang="en-US" dirty="0" err="1"/>
              <a:t>블루투스와</a:t>
            </a:r>
            <a:r>
              <a:rPr lang="ko-KR" altLang="en-US" dirty="0"/>
              <a:t> 휴대폰 연결하기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1 </a:t>
            </a:r>
            <a:r>
              <a:rPr lang="ko-KR" altLang="en-US" dirty="0"/>
              <a:t>회로 구성 유지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App </a:t>
            </a:r>
            <a:r>
              <a:rPr lang="ko-KR" altLang="en-US" dirty="0"/>
              <a:t>설치</a:t>
            </a:r>
            <a:r>
              <a:rPr lang="en-US" altLang="ko-KR" dirty="0"/>
              <a:t>(</a:t>
            </a:r>
            <a:r>
              <a:rPr lang="en-US" altLang="ko-KR" dirty="0" err="1"/>
              <a:t>Arduino</a:t>
            </a:r>
            <a:r>
              <a:rPr lang="en-US" altLang="ko-KR" dirty="0"/>
              <a:t> Bluetooth Controller)          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ko-KR" b="1" dirty="0" err="1"/>
              <a:t>Arduino</a:t>
            </a:r>
            <a:r>
              <a:rPr lang="en-US" altLang="ko-KR" b="1" dirty="0"/>
              <a:t> Bluetooth Controller </a:t>
            </a:r>
            <a:r>
              <a:rPr lang="ko-KR" altLang="en-US" dirty="0" err="1"/>
              <a:t>앱</a:t>
            </a:r>
            <a:r>
              <a:rPr lang="ko-KR" altLang="en-US" dirty="0"/>
              <a:t> 실행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비슷한 기능을 가진 다른 </a:t>
            </a:r>
            <a:r>
              <a:rPr lang="ko-KR" altLang="en-US" dirty="0" err="1"/>
              <a:t>앱도</a:t>
            </a:r>
            <a:r>
              <a:rPr lang="ko-KR" altLang="en-US" dirty="0"/>
              <a:t> 활용 가능</a:t>
            </a:r>
            <a:r>
              <a:rPr lang="en-US" altLang="ko-KR" dirty="0"/>
              <a:t>)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b="1" dirty="0"/>
              <a:t>실습</a:t>
            </a:r>
            <a:r>
              <a:rPr lang="en-US" altLang="ko-KR" b="1" dirty="0"/>
              <a:t>1</a:t>
            </a:r>
            <a:r>
              <a:rPr lang="ko-KR" altLang="en-US" b="1" dirty="0"/>
              <a:t>에서 설정한 장치명과 </a:t>
            </a:r>
            <a:r>
              <a:rPr lang="en-US" altLang="ko-KR" b="1" dirty="0"/>
              <a:t>PIN</a:t>
            </a:r>
            <a:r>
              <a:rPr lang="ko-KR" altLang="en-US" dirty="0"/>
              <a:t>으로 </a:t>
            </a:r>
            <a:r>
              <a:rPr lang="ko-KR" altLang="en-US" dirty="0" err="1"/>
              <a:t>페어링</a:t>
            </a:r>
            <a:endParaRPr lang="en-US" altLang="ko-KR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휴대폰 </a:t>
            </a:r>
            <a:r>
              <a:rPr lang="ko-KR" altLang="en-US" dirty="0" err="1"/>
              <a:t>앱</a:t>
            </a:r>
            <a:r>
              <a:rPr lang="ko-KR" altLang="en-US" dirty="0"/>
              <a:t> 터미널 모드 선택</a:t>
            </a:r>
            <a:endParaRPr lang="en-US" altLang="ko-KR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ko-KR" dirty="0"/>
              <a:t>PC</a:t>
            </a:r>
            <a:r>
              <a:rPr lang="ko-KR" altLang="en-US" dirty="0"/>
              <a:t>의 시리얼 모니터와 </a:t>
            </a:r>
            <a:r>
              <a:rPr lang="ko-KR" altLang="en-US" dirty="0" err="1"/>
              <a:t>앱의</a:t>
            </a:r>
            <a:r>
              <a:rPr lang="ko-KR" altLang="en-US" dirty="0"/>
              <a:t> 터미널을 이용하여 문자 정보 교환 테스트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(PC</a:t>
            </a:r>
            <a:r>
              <a:rPr lang="ko-KR" altLang="en-US" dirty="0"/>
              <a:t>의 시리얼모니터</a:t>
            </a:r>
            <a:r>
              <a:rPr lang="en-US" altLang="ko-KR" dirty="0"/>
              <a:t>: [line ending </a:t>
            </a:r>
            <a:r>
              <a:rPr lang="ko-KR" altLang="en-US" dirty="0"/>
              <a:t>없음</a:t>
            </a:r>
            <a:r>
              <a:rPr lang="en-US" altLang="ko-KR" dirty="0"/>
              <a:t>] </a:t>
            </a:r>
            <a:r>
              <a:rPr lang="ko-KR" altLang="en-US" dirty="0"/>
              <a:t>해제</a:t>
            </a: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14349" y="553030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실습 </a:t>
            </a:r>
            <a:r>
              <a:rPr lang="en-US" altLang="ko-KR" sz="3600" dirty="0"/>
              <a:t>2: </a:t>
            </a:r>
            <a:r>
              <a:rPr lang="ko-KR" altLang="en-US" sz="3600" dirty="0" err="1"/>
              <a:t>블루투스</a:t>
            </a:r>
            <a:r>
              <a:rPr lang="ko-KR" altLang="en-US" sz="3600" dirty="0"/>
              <a:t> </a:t>
            </a:r>
            <a:r>
              <a:rPr lang="ko-KR" altLang="en-US" sz="3600" dirty="0" err="1"/>
              <a:t>페어링</a:t>
            </a:r>
            <a:r>
              <a:rPr lang="en-US" altLang="ko-KR" sz="3600" dirty="0"/>
              <a:t>(</a:t>
            </a:r>
            <a:r>
              <a:rPr lang="ko-KR" altLang="en-US" sz="3600" dirty="0"/>
              <a:t>휴대폰 이용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8953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페어링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 이용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3" y="1498023"/>
            <a:ext cx="6772275" cy="43053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771524" y="597128"/>
            <a:ext cx="7886700" cy="6730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시리얼 모니터 설정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페어링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 이용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888183" y="5342085"/>
            <a:ext cx="1302327" cy="4918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26540" y="3697733"/>
            <a:ext cx="42930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  <a:latin typeface="+mj-ea"/>
                <a:ea typeface="+mj-ea"/>
              </a:rPr>
              <a:t>블루투스가</a:t>
            </a:r>
            <a:r>
              <a:rPr lang="ko-KR" altLang="en-US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0000FF"/>
                </a:solidFill>
                <a:latin typeface="+mj-ea"/>
                <a:ea typeface="+mj-ea"/>
              </a:rPr>
              <a:t>페어링</a:t>
            </a:r>
            <a:r>
              <a:rPr lang="en-US" altLang="ko-KR" dirty="0">
                <a:solidFill>
                  <a:srgbClr val="0000FF"/>
                </a:solidFill>
                <a:latin typeface="+mj-ea"/>
                <a:ea typeface="+mj-ea"/>
              </a:rPr>
              <a:t>(pairing)</a:t>
            </a:r>
            <a:r>
              <a:rPr lang="ko-KR" altLang="en-US" dirty="0">
                <a:solidFill>
                  <a:srgbClr val="0000FF"/>
                </a:solidFill>
                <a:latin typeface="+mj-ea"/>
                <a:ea typeface="+mj-ea"/>
              </a:rPr>
              <a:t> 되었을 때는</a:t>
            </a:r>
            <a:endParaRPr lang="en-US" altLang="ko-KR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0000FF"/>
                </a:solidFill>
                <a:latin typeface="+mj-ea"/>
                <a:ea typeface="+mj-ea"/>
              </a:rPr>
              <a:t>다음 중 하나를 선택하여 사용</a:t>
            </a:r>
            <a:endParaRPr lang="en-US" altLang="ko-KR" dirty="0">
              <a:solidFill>
                <a:srgbClr val="0000FF"/>
              </a:solidFill>
              <a:latin typeface="+mj-ea"/>
              <a:ea typeface="+mj-ea"/>
            </a:endParaRPr>
          </a:p>
          <a:p>
            <a:pPr algn="ctr"/>
            <a:r>
              <a:rPr lang="en-US" altLang="ko-KR" b="1" dirty="0">
                <a:solidFill>
                  <a:srgbClr val="0000FF"/>
                </a:solidFill>
                <a:latin typeface="+mj-ea"/>
                <a:ea typeface="+mj-ea"/>
              </a:rPr>
              <a:t>[</a:t>
            </a:r>
            <a:r>
              <a:rPr lang="ko-KR" altLang="en-US" b="1" dirty="0">
                <a:solidFill>
                  <a:srgbClr val="0000FF"/>
                </a:solidFill>
                <a:latin typeface="+mj-ea"/>
                <a:ea typeface="+mj-ea"/>
              </a:rPr>
              <a:t>새 줄</a:t>
            </a:r>
            <a:r>
              <a:rPr lang="en-US" altLang="ko-KR" b="1" dirty="0">
                <a:solidFill>
                  <a:srgbClr val="0000FF"/>
                </a:solidFill>
                <a:latin typeface="+mj-ea"/>
                <a:ea typeface="+mj-ea"/>
              </a:rPr>
              <a:t>]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  <a:latin typeface="+mj-ea"/>
                <a:ea typeface="+mj-ea"/>
              </a:rPr>
              <a:t>[</a:t>
            </a:r>
            <a:r>
              <a:rPr lang="ko-KR" altLang="en-US" b="1" dirty="0" err="1">
                <a:solidFill>
                  <a:srgbClr val="0000FF"/>
                </a:solidFill>
                <a:latin typeface="+mj-ea"/>
                <a:ea typeface="+mj-ea"/>
              </a:rPr>
              <a:t>캐리지</a:t>
            </a:r>
            <a:r>
              <a:rPr lang="ko-KR" altLang="en-US" b="1" dirty="0">
                <a:solidFill>
                  <a:srgbClr val="0000FF"/>
                </a:solidFill>
                <a:latin typeface="+mj-ea"/>
                <a:ea typeface="+mj-ea"/>
              </a:rPr>
              <a:t> 리턴</a:t>
            </a:r>
            <a:r>
              <a:rPr lang="en-US" altLang="ko-KR" b="1" dirty="0">
                <a:solidFill>
                  <a:srgbClr val="0000FF"/>
                </a:solidFill>
                <a:latin typeface="+mj-ea"/>
                <a:ea typeface="+mj-ea"/>
              </a:rPr>
              <a:t>]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  <a:latin typeface="+mj-ea"/>
                <a:ea typeface="+mj-ea"/>
              </a:rPr>
              <a:t>[Both NL &amp; CR]</a:t>
            </a:r>
          </a:p>
        </p:txBody>
      </p:sp>
    </p:spTree>
    <p:extLst>
      <p:ext uri="{BB962C8B-B14F-4D97-AF65-F5344CB8AC3E}">
        <p14:creationId xmlns:p14="http://schemas.microsoft.com/office/powerpoint/2010/main" val="15417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847849" y="592337"/>
            <a:ext cx="7886700" cy="67309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Arduino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Bluetooth Controller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앱 </a:t>
            </a:r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설치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71124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페어링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 이용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87" y="1645395"/>
            <a:ext cx="5585960" cy="44639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49504" y="5507593"/>
            <a:ext cx="5111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비슷한 </a:t>
            </a:r>
            <a:r>
              <a:rPr lang="ko-KR" altLang="en-US" dirty="0"/>
              <a:t>기능을 가진 다른 앱도 활용 </a:t>
            </a:r>
            <a:r>
              <a:rPr lang="ko-KR" altLang="en-US" dirty="0" smtClean="0"/>
              <a:t>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104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90" y="1265431"/>
            <a:ext cx="2750128" cy="55002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537" y="1265435"/>
            <a:ext cx="2750125" cy="5500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155" y="1265431"/>
            <a:ext cx="2750128" cy="55002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모서리가 둥근 직사각형 5"/>
          <p:cNvSpPr/>
          <p:nvPr/>
        </p:nvSpPr>
        <p:spPr>
          <a:xfrm>
            <a:off x="1297999" y="3904721"/>
            <a:ext cx="2701635" cy="4918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51270" y="4632085"/>
            <a:ext cx="1996786" cy="39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149937" y="6003684"/>
            <a:ext cx="2729346" cy="304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205357" y="1494029"/>
            <a:ext cx="514349" cy="304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847849" y="592337"/>
            <a:ext cx="7886700" cy="67309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Arduino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Bluetooth Controller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앱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페어링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71124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페어링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 이용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624" y="0"/>
            <a:ext cx="7886700" cy="1233377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51488" y="1136884"/>
            <a:ext cx="10630912" cy="55312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 smtClean="0">
                <a:latin typeface="+mj-ea"/>
                <a:ea typeface="+mj-ea"/>
              </a:rPr>
              <a:t>블루투스</a:t>
            </a:r>
            <a:r>
              <a:rPr lang="en-US" altLang="ko-KR" sz="2800" dirty="0" smtClean="0">
                <a:latin typeface="+mj-ea"/>
                <a:ea typeface="+mj-ea"/>
              </a:rPr>
              <a:t>(Bluetooth)</a:t>
            </a:r>
            <a:r>
              <a:rPr lang="ko-KR" altLang="en-US" sz="2800" dirty="0" smtClean="0">
                <a:latin typeface="+mj-ea"/>
                <a:ea typeface="+mj-ea"/>
              </a:rPr>
              <a:t>에 대한 이해</a:t>
            </a:r>
            <a:endParaRPr lang="en-US" altLang="ko-KR" sz="2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+mj-ea"/>
                <a:ea typeface="+mj-ea"/>
              </a:rPr>
              <a:t>실습 </a:t>
            </a:r>
            <a:r>
              <a:rPr lang="en-US" altLang="ko-KR" sz="2800" dirty="0" smtClean="0">
                <a:latin typeface="+mj-ea"/>
                <a:ea typeface="+mj-ea"/>
              </a:rPr>
              <a:t>1: </a:t>
            </a:r>
            <a:r>
              <a:rPr lang="ko-KR" altLang="en-US" sz="2800" dirty="0" err="1" smtClean="0">
                <a:latin typeface="+mj-ea"/>
                <a:ea typeface="+mj-ea"/>
              </a:rPr>
              <a:t>블루투스</a:t>
            </a:r>
            <a:r>
              <a:rPr lang="ko-KR" altLang="en-US" sz="2800" dirty="0" smtClean="0">
                <a:latin typeface="+mj-ea"/>
                <a:ea typeface="+mj-ea"/>
              </a:rPr>
              <a:t> 모듈 설정하기</a:t>
            </a:r>
            <a:endParaRPr lang="en-US" altLang="ko-KR" sz="2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+mj-ea"/>
                <a:ea typeface="+mj-ea"/>
              </a:rPr>
              <a:t>실습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r>
              <a:rPr lang="en-US" altLang="ko-KR" sz="2800" dirty="0" smtClean="0">
                <a:latin typeface="+mj-ea"/>
                <a:ea typeface="+mj-ea"/>
              </a:rPr>
              <a:t>2: </a:t>
            </a:r>
            <a:r>
              <a:rPr lang="ko-KR" altLang="en-US" sz="2800" dirty="0" err="1" smtClean="0">
                <a:latin typeface="+mj-ea"/>
                <a:ea typeface="+mj-ea"/>
              </a:rPr>
              <a:t>블루투스</a:t>
            </a:r>
            <a:r>
              <a:rPr lang="ko-KR" altLang="en-US" sz="2800" dirty="0" smtClean="0">
                <a:latin typeface="+mj-ea"/>
                <a:ea typeface="+mj-ea"/>
              </a:rPr>
              <a:t> </a:t>
            </a:r>
            <a:r>
              <a:rPr lang="ko-KR" altLang="en-US" sz="2800" dirty="0" err="1" smtClean="0">
                <a:latin typeface="+mj-ea"/>
                <a:ea typeface="+mj-ea"/>
              </a:rPr>
              <a:t>페어링</a:t>
            </a:r>
            <a:r>
              <a:rPr lang="en-US" altLang="ko-KR" sz="2800" dirty="0" smtClean="0">
                <a:latin typeface="+mj-ea"/>
                <a:ea typeface="+mj-ea"/>
              </a:rPr>
              <a:t>(pairing)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+mj-ea"/>
                <a:ea typeface="+mj-ea"/>
              </a:rPr>
              <a:t>실습 </a:t>
            </a:r>
            <a:r>
              <a:rPr lang="en-US" altLang="ko-KR" sz="2800" dirty="0" smtClean="0">
                <a:latin typeface="+mj-ea"/>
                <a:ea typeface="+mj-ea"/>
              </a:rPr>
              <a:t>3: </a:t>
            </a:r>
            <a:r>
              <a:rPr lang="ko-KR" altLang="en-US" sz="2800" dirty="0" smtClean="0">
                <a:latin typeface="+mj-ea"/>
                <a:ea typeface="+mj-ea"/>
              </a:rPr>
              <a:t>휴대폰으로 </a:t>
            </a:r>
            <a:r>
              <a:rPr lang="en-US" altLang="ko-KR" sz="2800" dirty="0" smtClean="0">
                <a:latin typeface="+mj-ea"/>
                <a:ea typeface="+mj-ea"/>
              </a:rPr>
              <a:t>LED </a:t>
            </a:r>
            <a:r>
              <a:rPr lang="ko-KR" altLang="en-US" sz="2800" dirty="0" smtClean="0">
                <a:latin typeface="+mj-ea"/>
                <a:ea typeface="+mj-ea"/>
              </a:rPr>
              <a:t>제어하기</a:t>
            </a:r>
            <a:endParaRPr lang="en-US" altLang="ko-KR" sz="28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+mj-ea"/>
                <a:ea typeface="+mj-ea"/>
              </a:rPr>
              <a:t>과제 </a:t>
            </a:r>
            <a:r>
              <a:rPr lang="en-US" altLang="ko-KR" sz="2800" dirty="0" smtClean="0">
                <a:latin typeface="+mj-ea"/>
                <a:ea typeface="+mj-ea"/>
              </a:rPr>
              <a:t>: </a:t>
            </a:r>
            <a:r>
              <a:rPr lang="ko-KR" altLang="en-US" sz="2800" dirty="0" smtClean="0">
                <a:latin typeface="+mj-ea"/>
                <a:ea typeface="+mj-ea"/>
              </a:rPr>
              <a:t>휴대폰으로 </a:t>
            </a:r>
            <a:r>
              <a:rPr lang="ko-KR" altLang="en-US" sz="2800" dirty="0" err="1" smtClean="0">
                <a:latin typeface="+mj-ea"/>
                <a:ea typeface="+mj-ea"/>
              </a:rPr>
              <a:t>온습도</a:t>
            </a:r>
            <a:r>
              <a:rPr lang="ko-KR" altLang="en-US" sz="2800" dirty="0" smtClean="0">
                <a:latin typeface="+mj-ea"/>
                <a:ea typeface="+mj-ea"/>
              </a:rPr>
              <a:t> 정보 확인하기</a:t>
            </a:r>
            <a:endParaRPr lang="en-US" altLang="ko-KR" sz="2800" dirty="0" smtClean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50" y="1560367"/>
            <a:ext cx="6772275" cy="4305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2300"/>
          <a:stretch/>
        </p:blipFill>
        <p:spPr>
          <a:xfrm>
            <a:off x="936771" y="1417493"/>
            <a:ext cx="3373581" cy="38931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043578" y="4857763"/>
            <a:ext cx="2307102" cy="330590"/>
          </a:xfrm>
          <a:prstGeom prst="rect">
            <a:avLst/>
          </a:prstGeom>
          <a:solidFill>
            <a:srgbClr val="169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85012" y="2163654"/>
            <a:ext cx="2496938" cy="2656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836" y="1314286"/>
            <a:ext cx="6772275" cy="4305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b="42412"/>
          <a:stretch/>
        </p:blipFill>
        <p:spPr>
          <a:xfrm>
            <a:off x="929736" y="1425859"/>
            <a:ext cx="3372862" cy="3884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647699" y="668373"/>
            <a:ext cx="7886700" cy="6459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시리얼모니터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-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터미널 통신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2277" y="64957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페어링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 이용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7699" y="5661880"/>
            <a:ext cx="3431767" cy="83099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블루투스 모듈의 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LED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가 깜빡이면 </a:t>
            </a:r>
            <a:r>
              <a:rPr lang="ko-KR" altLang="en-US" sz="1200" b="1" dirty="0" err="1">
                <a:solidFill>
                  <a:srgbClr val="000000"/>
                </a:solidFill>
                <a:latin typeface="+mn-ea"/>
              </a:rPr>
              <a:t>페어링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 안된 상태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스마트폰이나 노트북과 블루투스 </a:t>
            </a:r>
            <a:r>
              <a:rPr lang="ko-KR" altLang="en-US" sz="1200" b="1" dirty="0" err="1">
                <a:solidFill>
                  <a:srgbClr val="000000"/>
                </a:solidFill>
                <a:latin typeface="+mn-ea"/>
              </a:rPr>
              <a:t>페어링이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 되면 깜빡이지 않고 계속 켜져 있음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578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106788" y="1441621"/>
            <a:ext cx="10742312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/>
              <a:t>블루투스</a:t>
            </a:r>
            <a:r>
              <a:rPr lang="ko-KR" altLang="en-US" dirty="0"/>
              <a:t> </a:t>
            </a:r>
            <a:r>
              <a:rPr lang="ko-KR" altLang="en-US" dirty="0" err="1"/>
              <a:t>페어링된</a:t>
            </a:r>
            <a:r>
              <a:rPr lang="ko-KR" altLang="en-US" dirty="0"/>
              <a:t> 휴대폰을 이용하여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LED </a:t>
            </a:r>
            <a:r>
              <a:rPr lang="ko-KR" altLang="en-US" dirty="0"/>
              <a:t>점멸 제어하기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LED(Red, Green, Yellow) 3</a:t>
            </a:r>
            <a:r>
              <a:rPr lang="ko-KR" altLang="en-US" dirty="0"/>
              <a:t>개</a:t>
            </a:r>
            <a:r>
              <a:rPr lang="en-US" altLang="ko-KR" dirty="0"/>
              <a:t>, 220</a:t>
            </a:r>
            <a:r>
              <a:rPr lang="ko-KR" altLang="en-US" dirty="0"/>
              <a:t>옴 저항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LED</a:t>
            </a:r>
            <a:r>
              <a:rPr lang="ko-KR" altLang="en-US" dirty="0"/>
              <a:t> 개별 및 통합 제어 기능 구현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23874" y="582812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실습 </a:t>
            </a:r>
            <a:r>
              <a:rPr lang="en-US" altLang="ko-KR" sz="3600" dirty="0"/>
              <a:t>3: </a:t>
            </a:r>
            <a:r>
              <a:rPr lang="ko-KR" altLang="en-US" sz="3600" dirty="0"/>
              <a:t>휴대폰으로 </a:t>
            </a:r>
            <a:r>
              <a:rPr lang="en-US" altLang="ko-KR" sz="3600" dirty="0"/>
              <a:t>LED </a:t>
            </a:r>
            <a:r>
              <a:rPr lang="ko-KR" altLang="en-US" sz="3600" dirty="0"/>
              <a:t>제어하기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8953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26454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9365" y="599173"/>
            <a:ext cx="7886700" cy="687497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9731" y="1"/>
            <a:ext cx="5010347" cy="6810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30460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7725" y="737683"/>
            <a:ext cx="7886700" cy="602693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LED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점멸 제어 명령 설정 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84364"/>
              </p:ext>
            </p:extLst>
          </p:nvPr>
        </p:nvGraphicFramePr>
        <p:xfrm>
          <a:off x="2152650" y="1708727"/>
          <a:ext cx="8021782" cy="3486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7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3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7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제어대상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켜기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끄기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latin typeface="+mj-ea"/>
                          <a:ea typeface="+mj-ea"/>
                        </a:rPr>
                        <a:t>Red LED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R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r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latin typeface="+mj-ea"/>
                          <a:ea typeface="+mj-ea"/>
                        </a:rPr>
                        <a:t>Green</a:t>
                      </a:r>
                      <a:r>
                        <a:rPr lang="en-US" altLang="ko-KR" sz="2400" baseline="0" dirty="0" smtClean="0">
                          <a:latin typeface="+mj-ea"/>
                          <a:ea typeface="+mj-ea"/>
                        </a:rPr>
                        <a:t> LED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G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g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latin typeface="+mj-ea"/>
                          <a:ea typeface="+mj-ea"/>
                        </a:rPr>
                        <a:t>Yellow LED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Y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y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73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>
                          <a:latin typeface="+mj-ea"/>
                          <a:ea typeface="+mj-ea"/>
                        </a:rPr>
                        <a:t>Red, Green, Yellow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O</a:t>
                      </a:r>
                      <a:endParaRPr lang="ko-KR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+mj-ea"/>
                          <a:ea typeface="+mj-ea"/>
                        </a:rPr>
                        <a:t>그 외 모든 키</a:t>
                      </a:r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80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175" y="608193"/>
            <a:ext cx="7886700" cy="602693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(1)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52897" y="1393219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//1. LED </a:t>
            </a:r>
            <a:r>
              <a:rPr lang="ko-KR" altLang="en-US" dirty="0"/>
              <a:t>핀 설정 및 </a:t>
            </a:r>
            <a:r>
              <a:rPr lang="ko-KR" altLang="en-US" dirty="0" err="1"/>
              <a:t>핀모드</a:t>
            </a:r>
            <a:r>
              <a:rPr lang="ko-KR" altLang="en-US" dirty="0"/>
              <a:t> 설정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511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840549"/>
            <a:ext cx="5953125" cy="4867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2158253" y="2514174"/>
            <a:ext cx="2330620" cy="866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38797" y="5874589"/>
            <a:ext cx="3250623" cy="65090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1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35" y="2165398"/>
            <a:ext cx="2914650" cy="2724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579" y="564995"/>
            <a:ext cx="7886700" cy="60269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+mj-ea"/>
              </a:rPr>
              <a:t>2. </a:t>
            </a:r>
            <a:r>
              <a:rPr lang="ko-KR" altLang="en-US" sz="3200" dirty="0">
                <a:latin typeface="+mj-ea"/>
              </a:rPr>
              <a:t>스케치 프로그래밍 </a:t>
            </a:r>
            <a:r>
              <a:rPr lang="en-US" altLang="ko-KR" sz="3200" dirty="0">
                <a:latin typeface="+mj-ea"/>
              </a:rPr>
              <a:t>(2)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82505" y="91587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 </a:t>
            </a:r>
            <a:r>
              <a:rPr lang="ko-KR" altLang="en-US" dirty="0"/>
              <a:t>명령</a:t>
            </a:r>
            <a:r>
              <a:rPr lang="en-US" altLang="ko-KR" dirty="0"/>
              <a:t> </a:t>
            </a:r>
            <a:r>
              <a:rPr lang="ko-KR" altLang="en-US" dirty="0"/>
              <a:t>제어 함수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295" y="54036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47849" y="1698223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 </a:t>
            </a:r>
            <a:r>
              <a:rPr lang="ko-KR" altLang="en-US" dirty="0"/>
              <a:t>명령</a:t>
            </a:r>
            <a:r>
              <a:rPr lang="en-US" altLang="ko-KR" dirty="0"/>
              <a:t> </a:t>
            </a:r>
            <a:r>
              <a:rPr lang="ko-KR" altLang="en-US" dirty="0"/>
              <a:t>제어 함수 호출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893768" y="2994941"/>
            <a:ext cx="2521143" cy="263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52" y="915873"/>
            <a:ext cx="4848225" cy="5486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997066" y="2033779"/>
            <a:ext cx="3834172" cy="432257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302100"/>
              </p:ext>
            </p:extLst>
          </p:nvPr>
        </p:nvGraphicFramePr>
        <p:xfrm>
          <a:off x="6227619" y="3213864"/>
          <a:ext cx="3373066" cy="169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제어대상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켜기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끄기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Red LED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R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r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Green</a:t>
                      </a:r>
                      <a:r>
                        <a:rPr lang="en-US" altLang="ko-KR" sz="1200" baseline="0" dirty="0" smtClean="0">
                          <a:latin typeface="+mj-ea"/>
                          <a:ea typeface="+mj-ea"/>
                        </a:rPr>
                        <a:t> LED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G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g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Yellow LED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Y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y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Red, Green, Yellow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O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그 외 모든 키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7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7849" y="552940"/>
            <a:ext cx="7886700" cy="60269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+mj-ea"/>
              </a:rPr>
              <a:t>3. </a:t>
            </a:r>
            <a:r>
              <a:rPr lang="ko-KR" altLang="en-US" sz="3200" dirty="0">
                <a:latin typeface="+mj-ea"/>
              </a:rPr>
              <a:t>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71985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266" y="1469729"/>
            <a:ext cx="2689720" cy="22862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54" y="1402779"/>
            <a:ext cx="4332511" cy="4706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740" y="1461118"/>
            <a:ext cx="2695246" cy="24138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750" y="1464288"/>
            <a:ext cx="2689236" cy="23481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740" y="1455678"/>
            <a:ext cx="2744598" cy="26553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112" y="1455678"/>
            <a:ext cx="2745766" cy="265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674504" y="1324208"/>
            <a:ext cx="11370962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/>
              <a:t>블루투스로</a:t>
            </a:r>
            <a:r>
              <a:rPr lang="ko-KR" altLang="en-US" dirty="0"/>
              <a:t> 연결된 휴대폰으로 </a:t>
            </a:r>
            <a:r>
              <a:rPr lang="ko-KR" altLang="en-US" dirty="0" err="1"/>
              <a:t>온습도</a:t>
            </a:r>
            <a:r>
              <a:rPr lang="ko-KR" altLang="en-US" dirty="0"/>
              <a:t> 정보 확인하기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/>
              <a:t>실습 </a:t>
            </a:r>
            <a:r>
              <a:rPr lang="en-US" altLang="ko-KR" dirty="0"/>
              <a:t>3</a:t>
            </a:r>
            <a:r>
              <a:rPr lang="ko-KR" altLang="en-US" dirty="0"/>
              <a:t>회로 구성</a:t>
            </a:r>
            <a:r>
              <a:rPr lang="en-US" altLang="ko-KR" dirty="0"/>
              <a:t>, DHT11(</a:t>
            </a:r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r>
              <a:rPr lang="en-US" altLang="ko-KR" dirty="0"/>
              <a:t>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온습도</a:t>
            </a:r>
            <a:r>
              <a:rPr lang="ko-KR" altLang="en-US" dirty="0"/>
              <a:t> 정보를 </a:t>
            </a:r>
            <a:r>
              <a:rPr lang="ko-KR" altLang="en-US" dirty="0" err="1"/>
              <a:t>블루투스를</a:t>
            </a:r>
            <a:r>
              <a:rPr lang="ko-KR" altLang="en-US" dirty="0"/>
              <a:t> 이용하여 휴대폰으로 전송하도록 제어하기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74504" y="514697"/>
            <a:ext cx="9069571" cy="673099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과제 </a:t>
            </a:r>
            <a:r>
              <a:rPr lang="en-US" altLang="ko-KR" sz="3600" dirty="0" smtClean="0"/>
              <a:t>: </a:t>
            </a:r>
            <a:r>
              <a:rPr lang="ko-KR" altLang="en-US" sz="3600" dirty="0"/>
              <a:t>휴대폰으로 </a:t>
            </a:r>
            <a:r>
              <a:rPr lang="ko-KR" altLang="en-US" sz="3600" dirty="0" err="1"/>
              <a:t>온습도</a:t>
            </a:r>
            <a:r>
              <a:rPr lang="ko-KR" altLang="en-US" sz="3600" dirty="0"/>
              <a:t> 정보 확인하기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8953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과제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온습도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정보 확인하기</a:t>
            </a: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56" y="136524"/>
            <a:ext cx="5675913" cy="6721476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35065" y="599173"/>
            <a:ext cx="7886700" cy="68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8953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과제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온습도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정보 확인하기</a:t>
            </a:r>
          </a:p>
        </p:txBody>
      </p:sp>
    </p:spTree>
    <p:extLst>
      <p:ext uri="{BB962C8B-B14F-4D97-AF65-F5344CB8AC3E}">
        <p14:creationId xmlns:p14="http://schemas.microsoft.com/office/powerpoint/2010/main" val="354968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37" y="1330471"/>
            <a:ext cx="6191250" cy="4848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596737" y="1915064"/>
            <a:ext cx="1981200" cy="91819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88524" y="4871496"/>
            <a:ext cx="6099463" cy="127889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837460"/>
            <a:ext cx="421005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6457950" y="4745183"/>
            <a:ext cx="1832035" cy="26323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57249" y="465586"/>
            <a:ext cx="7886700" cy="6026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(1)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6467" y="1145804"/>
            <a:ext cx="5889754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// </a:t>
            </a:r>
            <a:r>
              <a:rPr lang="ko-KR" altLang="en-US" dirty="0" err="1">
                <a:solidFill>
                  <a:srgbClr val="0000FF"/>
                </a:solidFill>
              </a:rPr>
              <a:t>온습도</a:t>
            </a:r>
            <a:r>
              <a:rPr lang="ko-KR" altLang="en-US" dirty="0">
                <a:solidFill>
                  <a:srgbClr val="0000FF"/>
                </a:solidFill>
              </a:rPr>
              <a:t> 센서 헤더파일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변수선언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센서제어 객체 생성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93287" y="5305886"/>
            <a:ext cx="470032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// </a:t>
            </a:r>
            <a:r>
              <a:rPr lang="ko-KR" altLang="en-US" dirty="0" err="1">
                <a:solidFill>
                  <a:srgbClr val="0000FF"/>
                </a:solidFill>
              </a:rPr>
              <a:t>블루투스로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온습도</a:t>
            </a:r>
            <a:r>
              <a:rPr lang="ko-KR" altLang="en-US" dirty="0">
                <a:solidFill>
                  <a:srgbClr val="0000FF"/>
                </a:solidFill>
              </a:rPr>
              <a:t> 정보를 전송하는 함수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88524" y="2189494"/>
            <a:ext cx="114165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// </a:t>
            </a:r>
            <a:r>
              <a:rPr lang="ko-KR" altLang="en-US" dirty="0" smtClean="0">
                <a:solidFill>
                  <a:srgbClr val="0000FF"/>
                </a:solidFill>
              </a:rPr>
              <a:t>초기화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8953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과제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온습도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정보 확인하기</a:t>
            </a:r>
          </a:p>
        </p:txBody>
      </p:sp>
    </p:spTree>
    <p:extLst>
      <p:ext uri="{BB962C8B-B14F-4D97-AF65-F5344CB8AC3E}">
        <p14:creationId xmlns:p14="http://schemas.microsoft.com/office/powerpoint/2010/main" val="16851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0919" y="28891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(Bluetooth)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05688" y="1332019"/>
            <a:ext cx="10752862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ko-KR" altLang="en-US" b="1" dirty="0" err="1"/>
              <a:t>블루투스란</a:t>
            </a:r>
            <a:r>
              <a:rPr lang="en-US" altLang="ko-KR" b="1" dirty="0"/>
              <a:t>?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 휴대폰과 컴퓨터의 다양한 입출력장치 및 이어폰과 헤드폰 등의 휴대기기를 </a:t>
            </a:r>
            <a:r>
              <a:rPr lang="en-US" altLang="ko-KR" b="1" dirty="0"/>
              <a:t>2.4GHz </a:t>
            </a:r>
            <a:r>
              <a:rPr lang="ko-KR" altLang="en-US" b="1" dirty="0"/>
              <a:t>무선 링크를 통해 </a:t>
            </a:r>
            <a:r>
              <a:rPr lang="ko-KR" altLang="en-US" b="1" dirty="0" err="1"/>
              <a:t>소출력</a:t>
            </a:r>
            <a:r>
              <a:rPr lang="en-US" altLang="ko-KR" b="1" dirty="0"/>
              <a:t>(10~100m)</a:t>
            </a:r>
            <a:r>
              <a:rPr lang="ko-KR" altLang="en-US" b="1" dirty="0"/>
              <a:t>으로 서로 연결해 정보를 교환</a:t>
            </a:r>
            <a:r>
              <a:rPr lang="ko-KR" altLang="en-US" dirty="0"/>
              <a:t>하는 보안프로토콜</a:t>
            </a:r>
            <a:endParaRPr lang="en-US" altLang="ko-KR" dirty="0"/>
          </a:p>
          <a:p>
            <a:pPr lvl="1" fontAlgn="base">
              <a:lnSpc>
                <a:spcPct val="150000"/>
              </a:lnSpc>
            </a:pPr>
            <a:r>
              <a:rPr lang="ko-KR" altLang="en-US" sz="2000" dirty="0"/>
              <a:t> </a:t>
            </a:r>
            <a:r>
              <a:rPr lang="ko-KR" altLang="en-US" dirty="0"/>
              <a:t>단거리</a:t>
            </a:r>
            <a:r>
              <a:rPr lang="en-US" altLang="ko-KR" dirty="0"/>
              <a:t>, </a:t>
            </a:r>
            <a:r>
              <a:rPr lang="ko-KR" altLang="en-US" dirty="0"/>
              <a:t>저전력</a:t>
            </a:r>
            <a:r>
              <a:rPr lang="en-US" altLang="ko-KR" dirty="0"/>
              <a:t>, </a:t>
            </a:r>
            <a:r>
              <a:rPr lang="ko-KR" altLang="en-US" dirty="0"/>
              <a:t>저비용으로 연결하는 근거리 무선 기술 표준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pic>
        <p:nvPicPr>
          <p:cNvPr id="1026" name="Picture 2" descr="bluetooth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393" y="95161"/>
            <a:ext cx="1742498" cy="17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010650" y="9516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참조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다음 백과</a:t>
            </a:r>
          </a:p>
        </p:txBody>
      </p:sp>
    </p:spTree>
    <p:extLst>
      <p:ext uri="{BB962C8B-B14F-4D97-AF65-F5344CB8AC3E}">
        <p14:creationId xmlns:p14="http://schemas.microsoft.com/office/powerpoint/2010/main" val="1725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62" y="1168413"/>
            <a:ext cx="5038725" cy="63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461387" y="5398125"/>
            <a:ext cx="4958100" cy="80426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76224" y="465646"/>
            <a:ext cx="7886700" cy="6026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(2)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64626" y="5518340"/>
            <a:ext cx="475162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// </a:t>
            </a:r>
            <a:r>
              <a:rPr lang="ko-KR" altLang="en-US" sz="1600" dirty="0">
                <a:solidFill>
                  <a:srgbClr val="0000FF"/>
                </a:solidFill>
              </a:rPr>
              <a:t>블루투스로 전송된 </a:t>
            </a:r>
            <a:r>
              <a:rPr lang="ko-KR" altLang="en-US" sz="1600" dirty="0" err="1">
                <a:solidFill>
                  <a:srgbClr val="0000FF"/>
                </a:solidFill>
              </a:rPr>
              <a:t>온습도</a:t>
            </a:r>
            <a:r>
              <a:rPr lang="ko-KR" altLang="en-US" sz="1600" dirty="0">
                <a:solidFill>
                  <a:srgbClr val="0000FF"/>
                </a:solidFill>
              </a:rPr>
              <a:t> 정보 제공 명령 </a:t>
            </a:r>
            <a:r>
              <a:rPr lang="ko-KR" altLang="en-US" sz="1600" dirty="0" smtClean="0">
                <a:solidFill>
                  <a:srgbClr val="0000FF"/>
                </a:solidFill>
              </a:rPr>
              <a:t>실행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en-US" altLang="ko-KR" sz="1600" dirty="0" smtClean="0">
                <a:solidFill>
                  <a:srgbClr val="0000FF"/>
                </a:solidFill>
              </a:rPr>
              <a:t>// D, d </a:t>
            </a:r>
            <a:r>
              <a:rPr lang="ko-KR" altLang="en-US" sz="1600" dirty="0" smtClean="0">
                <a:solidFill>
                  <a:srgbClr val="0000FF"/>
                </a:solidFill>
              </a:rPr>
              <a:t>를 입력하면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온습도</a:t>
            </a:r>
            <a:r>
              <a:rPr lang="ko-KR" altLang="en-US" sz="1600" dirty="0" smtClean="0">
                <a:solidFill>
                  <a:srgbClr val="0000FF"/>
                </a:solidFill>
              </a:rPr>
              <a:t> 정보 핸드폰으로 전송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8953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과제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온습도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정보 확인하기</a:t>
            </a:r>
          </a:p>
        </p:txBody>
      </p:sp>
    </p:spTree>
    <p:extLst>
      <p:ext uri="{BB962C8B-B14F-4D97-AF65-F5344CB8AC3E}">
        <p14:creationId xmlns:p14="http://schemas.microsoft.com/office/powerpoint/2010/main" val="35143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334" y="408156"/>
            <a:ext cx="7886700" cy="60269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+mj-ea"/>
              </a:rPr>
              <a:t>3. </a:t>
            </a:r>
            <a:r>
              <a:rPr lang="ko-KR" altLang="en-US" sz="3200" dirty="0">
                <a:latin typeface="+mj-ea"/>
              </a:rPr>
              <a:t>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56" y="1358057"/>
            <a:ext cx="4670395" cy="5063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8953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과제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휴대폰으로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온습도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정보 확인하기</a:t>
            </a:r>
          </a:p>
        </p:txBody>
      </p:sp>
    </p:spTree>
    <p:extLst>
      <p:ext uri="{BB962C8B-B14F-4D97-AF65-F5344CB8AC3E}">
        <p14:creationId xmlns:p14="http://schemas.microsoft.com/office/powerpoint/2010/main" val="41140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과제의 결과물을 동영상으로 녹화하여 제출</a:t>
            </a:r>
            <a:endParaRPr lang="en-US" altLang="ko-KR" dirty="0" smtClean="0"/>
          </a:p>
          <a:p>
            <a:r>
              <a:rPr lang="ko-KR" altLang="en-US" dirty="0" smtClean="0"/>
              <a:t>제출일 </a:t>
            </a:r>
            <a:r>
              <a:rPr lang="en-US" altLang="ko-KR" dirty="0" smtClean="0"/>
              <a:t>: 2020</a:t>
            </a:r>
            <a:r>
              <a:rPr lang="ko-KR" altLang="en-US" dirty="0" smtClean="0"/>
              <a:t>년 </a:t>
            </a:r>
            <a:r>
              <a:rPr lang="en-US" altLang="ko-KR" dirty="0"/>
              <a:t>7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일 오후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시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참고 사이트</a:t>
            </a:r>
            <a:endParaRPr lang="en-US" altLang="ko-KR" dirty="0" smtClean="0"/>
          </a:p>
          <a:p>
            <a:pPr lvl="1"/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www.youtube.com/playlist?list=PL0Vl139pNHbe-JlsydLg3NFRk6nC_cC7w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아두이노</a:t>
            </a:r>
            <a:r>
              <a:rPr lang="ko-KR" altLang="en-US" dirty="0" smtClean="0"/>
              <a:t> 기초 실습에 좋은 사이트가 있어 알립니다</a:t>
            </a:r>
            <a:r>
              <a:rPr lang="en-US" altLang="ko-KR" dirty="0" smtClean="0"/>
              <a:t>!! </a:t>
            </a:r>
            <a:r>
              <a:rPr lang="ko-KR" altLang="en-US" dirty="0" smtClean="0"/>
              <a:t>꼭 한번 보시기 바랍니다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65746" y="2036447"/>
            <a:ext cx="9699811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강의노트 자료의 실습을 실제 회로로 제작하여 동영상을 만드는 과제입니다.</a:t>
            </a:r>
          </a:p>
          <a:p>
            <a:r>
              <a:rPr lang="ko-KR" altLang="en-US" dirty="0"/>
              <a:t>동영상을 반드시 다 시청하시고, </a:t>
            </a:r>
            <a:r>
              <a:rPr lang="ko-KR" altLang="en-US" dirty="0" err="1"/>
              <a:t>강의노트도</a:t>
            </a:r>
            <a:r>
              <a:rPr lang="ko-KR" altLang="en-US" dirty="0"/>
              <a:t> 확인하시기 바랍니다.</a:t>
            </a:r>
          </a:p>
          <a:p>
            <a:r>
              <a:rPr lang="ko-KR" altLang="en-US" dirty="0"/>
              <a:t>동영상 제출 시 다음을 </a:t>
            </a:r>
            <a:r>
              <a:rPr lang="ko-KR" altLang="en-US" b="1" dirty="0">
                <a:solidFill>
                  <a:srgbClr val="FF0000"/>
                </a:solidFill>
              </a:rPr>
              <a:t>꼭꼭 </a:t>
            </a:r>
            <a:r>
              <a:rPr lang="ko-KR" altLang="en-US" dirty="0"/>
              <a:t>주의하여 주시기 바랍니다.</a:t>
            </a:r>
          </a:p>
          <a:p>
            <a:r>
              <a:rPr lang="ko-KR" altLang="en-US" dirty="0"/>
              <a:t>-----------------------------------</a:t>
            </a:r>
          </a:p>
          <a:p>
            <a:r>
              <a:rPr lang="ko-KR" altLang="en-US" dirty="0"/>
              <a:t>1. </a:t>
            </a:r>
            <a:r>
              <a:rPr lang="ko-KR" altLang="en-US" dirty="0" err="1"/>
              <a:t>첫화면은</a:t>
            </a:r>
            <a:r>
              <a:rPr lang="ko-KR" altLang="en-US" dirty="0"/>
              <a:t> </a:t>
            </a:r>
            <a:r>
              <a:rPr lang="ko-KR" altLang="en-US" dirty="0" err="1"/>
              <a:t>자신소개로</a:t>
            </a:r>
            <a:r>
              <a:rPr lang="ko-KR" altLang="en-US" dirty="0"/>
              <a:t>(이름, 반 등 말도 좀 합시다^^)</a:t>
            </a:r>
          </a:p>
          <a:p>
            <a:r>
              <a:rPr lang="ko-KR" altLang="en-US" dirty="0"/>
              <a:t>2. tinkercad.com 의 시뮬레이션 </a:t>
            </a:r>
            <a:r>
              <a:rPr lang="ko-KR" altLang="en-US" dirty="0" smtClean="0"/>
              <a:t>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 번 과제에는 없네요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3. </a:t>
            </a:r>
            <a:r>
              <a:rPr lang="ko-KR" altLang="en-US" dirty="0" err="1" smtClean="0"/>
              <a:t>아두이도</a:t>
            </a:r>
            <a:r>
              <a:rPr lang="ko-KR" altLang="en-US" dirty="0" smtClean="0"/>
              <a:t> 실행결과 화면</a:t>
            </a:r>
          </a:p>
          <a:p>
            <a:r>
              <a:rPr lang="ko-KR" altLang="en-US" dirty="0" smtClean="0"/>
              <a:t>4</a:t>
            </a:r>
            <a:r>
              <a:rPr lang="ko-KR" altLang="en-US" dirty="0"/>
              <a:t>. 프로그래밍 코드와 </a:t>
            </a:r>
            <a:r>
              <a:rPr lang="ko-KR" altLang="en-US" dirty="0" smtClean="0"/>
              <a:t>실행 시 </a:t>
            </a:r>
            <a:r>
              <a:rPr lang="ko-KR" altLang="en-US" dirty="0"/>
              <a:t>시리얼모니터 </a:t>
            </a:r>
            <a:r>
              <a:rPr lang="ko-KR" altLang="en-US" dirty="0" smtClean="0"/>
              <a:t>화면과 </a:t>
            </a:r>
            <a:r>
              <a:rPr lang="ko-KR" altLang="en-US" b="1" dirty="0" smtClean="0">
                <a:solidFill>
                  <a:srgbClr val="FF0000"/>
                </a:solidFill>
              </a:rPr>
              <a:t>코드 설명</a:t>
            </a:r>
            <a:endParaRPr lang="ko-KR" altLang="en-US" b="1" dirty="0">
              <a:solidFill>
                <a:srgbClr val="FF0000"/>
              </a:solidFill>
            </a:endParaRPr>
          </a:p>
          <a:p>
            <a:r>
              <a:rPr lang="ko-KR" altLang="en-US" dirty="0"/>
              <a:t>5. 소감 및 어려웠던 점</a:t>
            </a:r>
          </a:p>
          <a:p>
            <a:r>
              <a:rPr lang="ko-KR" altLang="en-US" dirty="0"/>
              <a:t>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4566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7" y="2114550"/>
            <a:ext cx="5953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6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8069" y="19437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(Bluetooth)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34288" y="1332019"/>
            <a:ext cx="10295662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ko-KR" altLang="en-US" b="1" dirty="0"/>
              <a:t>송신전력에 따른 분류</a:t>
            </a:r>
            <a:endParaRPr lang="en-US" altLang="ko-KR" sz="2400" dirty="0">
              <a:latin typeface="+mn-ea"/>
            </a:endParaRPr>
          </a:p>
          <a:p>
            <a:pPr lvl="1" fontAlgn="base">
              <a:lnSpc>
                <a:spcPct val="100000"/>
              </a:lnSpc>
            </a:pPr>
            <a:r>
              <a:rPr lang="en-US" altLang="ko-KR" dirty="0">
                <a:latin typeface="+mj-ea"/>
                <a:ea typeface="+mj-ea"/>
              </a:rPr>
              <a:t>Class1:   100m</a:t>
            </a:r>
          </a:p>
          <a:p>
            <a:pPr lvl="1" fontAlgn="base">
              <a:lnSpc>
                <a:spcPct val="100000"/>
              </a:lnSpc>
            </a:pPr>
            <a:r>
              <a:rPr lang="en-US" altLang="ko-KR" dirty="0">
                <a:latin typeface="+mj-ea"/>
                <a:ea typeface="+mj-ea"/>
              </a:rPr>
              <a:t>Class2:   20~30m</a:t>
            </a:r>
          </a:p>
          <a:p>
            <a:pPr lvl="1" fontAlgn="base">
              <a:lnSpc>
                <a:spcPct val="100000"/>
              </a:lnSpc>
            </a:pPr>
            <a:r>
              <a:rPr lang="en-US" altLang="ko-KR" dirty="0">
                <a:latin typeface="+mj-ea"/>
                <a:ea typeface="+mj-ea"/>
              </a:rPr>
              <a:t>Class3:   10m</a:t>
            </a:r>
          </a:p>
          <a:p>
            <a:pPr fontAlgn="base">
              <a:lnSpc>
                <a:spcPct val="150000"/>
              </a:lnSpc>
            </a:pPr>
            <a:r>
              <a:rPr lang="ko-KR" altLang="en-US" b="1" dirty="0"/>
              <a:t>전송 속도에 따른 분류</a:t>
            </a:r>
            <a:endParaRPr lang="en-US" altLang="ko-KR" b="1" dirty="0"/>
          </a:p>
          <a:p>
            <a:pPr lvl="1" fontAlgn="base">
              <a:lnSpc>
                <a:spcPct val="100000"/>
              </a:lnSpc>
            </a:pPr>
            <a:r>
              <a:rPr lang="ko-KR" altLang="en-US" dirty="0"/>
              <a:t>버전</a:t>
            </a:r>
            <a:r>
              <a:rPr lang="en-US" altLang="ko-KR" dirty="0"/>
              <a:t>1.0:  1.2 723Kbps</a:t>
            </a:r>
          </a:p>
          <a:p>
            <a:pPr lvl="1" fontAlgn="base">
              <a:lnSpc>
                <a:spcPct val="100000"/>
              </a:lnSpc>
            </a:pPr>
            <a:r>
              <a:rPr lang="ko-KR" altLang="en-US" dirty="0"/>
              <a:t>버전</a:t>
            </a:r>
            <a:r>
              <a:rPr lang="en-US" altLang="ko-KR" dirty="0"/>
              <a:t>2.0:  2.1Mbps, 1 : </a:t>
            </a:r>
            <a:r>
              <a:rPr lang="ko-KR" altLang="en-US" dirty="0"/>
              <a:t>다수의 연결</a:t>
            </a:r>
            <a:endParaRPr lang="en-US" altLang="ko-KR" dirty="0"/>
          </a:p>
          <a:p>
            <a:pPr lvl="1" fontAlgn="base">
              <a:lnSpc>
                <a:spcPct val="100000"/>
              </a:lnSpc>
            </a:pPr>
            <a:r>
              <a:rPr lang="ko-KR" altLang="en-US" dirty="0"/>
              <a:t>버전</a:t>
            </a:r>
            <a:r>
              <a:rPr lang="en-US" altLang="ko-KR" dirty="0"/>
              <a:t>3.0</a:t>
            </a:r>
            <a:r>
              <a:rPr lang="ko-KR" altLang="en-US" dirty="0"/>
              <a:t>＋</a:t>
            </a:r>
            <a:r>
              <a:rPr lang="en-US" altLang="ko-KR" dirty="0"/>
              <a:t>HS(high speed) 24Mbps → </a:t>
            </a:r>
            <a:r>
              <a:rPr lang="ko-KR" altLang="en-US" dirty="0"/>
              <a:t>고속 전송 기술</a:t>
            </a:r>
            <a:endParaRPr lang="en-US" altLang="ko-KR" dirty="0"/>
          </a:p>
          <a:p>
            <a:pPr lvl="1" fontAlgn="base">
              <a:lnSpc>
                <a:spcPct val="100000"/>
              </a:lnSpc>
            </a:pPr>
            <a:r>
              <a:rPr lang="ko-KR" altLang="en-US" dirty="0"/>
              <a:t>버전</a:t>
            </a:r>
            <a:r>
              <a:rPr lang="en-US" altLang="ko-KR" dirty="0"/>
              <a:t>4.0:  </a:t>
            </a:r>
            <a:r>
              <a:rPr lang="en-US" altLang="ko-KR" b="1" dirty="0"/>
              <a:t>BLE</a:t>
            </a:r>
            <a:r>
              <a:rPr lang="en-US" altLang="ko-KR" dirty="0"/>
              <a:t>(</a:t>
            </a:r>
            <a:r>
              <a:rPr lang="en-US" altLang="ko-KR" b="1" dirty="0"/>
              <a:t>B</a:t>
            </a:r>
            <a:r>
              <a:rPr lang="en-US" altLang="ko-KR" dirty="0"/>
              <a:t>luetooth </a:t>
            </a:r>
            <a:r>
              <a:rPr lang="en-US" altLang="ko-KR" b="1" dirty="0"/>
              <a:t>L</a:t>
            </a:r>
            <a:r>
              <a:rPr lang="en-US" altLang="ko-KR" dirty="0"/>
              <a:t>ow </a:t>
            </a:r>
            <a:r>
              <a:rPr lang="en-US" altLang="ko-KR" b="1" dirty="0"/>
              <a:t>E</a:t>
            </a:r>
            <a:r>
              <a:rPr lang="en-US" altLang="ko-KR" dirty="0"/>
              <a:t>nergy, </a:t>
            </a:r>
            <a:r>
              <a:rPr lang="ko-KR" altLang="en-US" b="1" dirty="0"/>
              <a:t>저전력 </a:t>
            </a:r>
            <a:r>
              <a:rPr lang="ko-KR" altLang="en-US" b="1" dirty="0" err="1"/>
              <a:t>블루투스</a:t>
            </a:r>
            <a:r>
              <a:rPr lang="en-US" altLang="ko-KR" dirty="0"/>
              <a:t>)</a:t>
            </a:r>
            <a:endParaRPr lang="en-US" altLang="ko-KR" b="1" dirty="0"/>
          </a:p>
        </p:txBody>
      </p:sp>
      <p:pic>
        <p:nvPicPr>
          <p:cNvPr id="1026" name="Picture 2" descr="bluetooth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993" y="162070"/>
            <a:ext cx="1742498" cy="17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10650" y="9516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참조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다음 백과</a:t>
            </a:r>
          </a:p>
        </p:txBody>
      </p:sp>
    </p:spTree>
    <p:extLst>
      <p:ext uri="{BB962C8B-B14F-4D97-AF65-F5344CB8AC3E}">
        <p14:creationId xmlns:p14="http://schemas.microsoft.com/office/powerpoint/2010/main" val="129756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162070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(Bluetooth)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39032" y="1160569"/>
            <a:ext cx="11037786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ko-KR" altLang="en-US" b="1" dirty="0"/>
              <a:t>사용주파수</a:t>
            </a:r>
            <a:endParaRPr lang="en-US" altLang="ko-KR" b="1" dirty="0"/>
          </a:p>
          <a:p>
            <a:pPr lvl="1" fontAlgn="base">
              <a:lnSpc>
                <a:spcPts val="3500"/>
              </a:lnSpc>
            </a:pPr>
            <a:r>
              <a:rPr lang="en-US" altLang="ko-KR" b="1" dirty="0">
                <a:latin typeface="+mn-ea"/>
              </a:rPr>
              <a:t>ISM</a:t>
            </a:r>
            <a:r>
              <a:rPr lang="en-US" altLang="ko-KR" dirty="0">
                <a:latin typeface="+mn-ea"/>
              </a:rPr>
              <a:t>(Industrial Scientific and Medical) </a:t>
            </a:r>
            <a:r>
              <a:rPr lang="ko-KR" altLang="en-US" dirty="0">
                <a:latin typeface="+mn-ea"/>
              </a:rPr>
              <a:t>주파수</a:t>
            </a:r>
            <a:endParaRPr lang="en-US" altLang="ko-KR" dirty="0">
              <a:latin typeface="+mn-ea"/>
            </a:endParaRPr>
          </a:p>
          <a:p>
            <a:pPr lvl="1" fontAlgn="base">
              <a:lnSpc>
                <a:spcPts val="3500"/>
              </a:lnSpc>
            </a:pPr>
            <a:r>
              <a:rPr lang="ko-KR" altLang="en-US" dirty="0">
                <a:latin typeface="+mn-ea"/>
              </a:rPr>
              <a:t>장애물과 무관하고 전 방향으로 신호 전송 가능</a:t>
            </a:r>
            <a:endParaRPr lang="en-US" altLang="ko-KR" dirty="0">
              <a:latin typeface="+mn-ea"/>
            </a:endParaRPr>
          </a:p>
          <a:p>
            <a:pPr lvl="1" fontAlgn="base">
              <a:lnSpc>
                <a:spcPts val="3500"/>
              </a:lnSpc>
            </a:pPr>
            <a:r>
              <a:rPr lang="ko-KR" altLang="en-US" dirty="0">
                <a:latin typeface="+mn-ea"/>
              </a:rPr>
              <a:t>저전력</a:t>
            </a:r>
            <a:r>
              <a:rPr lang="en-US" altLang="ko-KR" dirty="0">
                <a:latin typeface="+mn-ea"/>
              </a:rPr>
              <a:t>(100mW) </a:t>
            </a:r>
            <a:r>
              <a:rPr lang="ko-KR" altLang="en-US" dirty="0">
                <a:latin typeface="+mn-ea"/>
              </a:rPr>
              <a:t>사용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표준규격 준수</a:t>
            </a:r>
            <a:endParaRPr lang="en-US" altLang="ko-KR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b="1" dirty="0" err="1"/>
              <a:t>블루투스</a:t>
            </a:r>
            <a:r>
              <a:rPr lang="ko-KR" altLang="en-US" b="1" dirty="0"/>
              <a:t> 네트워크</a:t>
            </a:r>
            <a:endParaRPr lang="en-US" altLang="ko-KR" b="1" dirty="0"/>
          </a:p>
          <a:p>
            <a:pPr lvl="1" fontAlgn="base">
              <a:lnSpc>
                <a:spcPts val="3500"/>
              </a:lnSpc>
            </a:pPr>
            <a:r>
              <a:rPr lang="ko-KR" altLang="en-US" b="1" dirty="0">
                <a:latin typeface="+mn-ea"/>
              </a:rPr>
              <a:t>마스터</a:t>
            </a:r>
            <a:r>
              <a:rPr lang="en-US" altLang="ko-KR" b="1" dirty="0">
                <a:latin typeface="+mn-ea"/>
              </a:rPr>
              <a:t>(master)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b="1" dirty="0" err="1">
                <a:latin typeface="+mn-ea"/>
              </a:rPr>
              <a:t>슬레이브</a:t>
            </a:r>
            <a:r>
              <a:rPr lang="en-US" altLang="ko-KR" b="1" dirty="0">
                <a:latin typeface="+mn-ea"/>
              </a:rPr>
              <a:t>(slave)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모델로 연결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latin typeface="+mn-ea"/>
              </a:rPr>
              <a:t>pairing</a:t>
            </a:r>
            <a:r>
              <a:rPr lang="en-US" altLang="ko-KR" dirty="0">
                <a:latin typeface="+mn-ea"/>
              </a:rPr>
              <a:t>)</a:t>
            </a:r>
          </a:p>
          <a:p>
            <a:pPr lvl="1" fontAlgn="base">
              <a:lnSpc>
                <a:spcPts val="3500"/>
              </a:lnSpc>
            </a:pPr>
            <a:r>
              <a:rPr lang="ko-KR" altLang="en-US" dirty="0">
                <a:latin typeface="+mn-ea"/>
              </a:rPr>
              <a:t>마스터만 연결 시도 가능</a:t>
            </a:r>
            <a:r>
              <a:rPr lang="en-US" altLang="ko-KR" dirty="0">
                <a:latin typeface="+mn-ea"/>
              </a:rPr>
              <a:t>. (</a:t>
            </a:r>
            <a:r>
              <a:rPr lang="ko-KR" altLang="en-US" dirty="0" err="1">
                <a:latin typeface="+mn-ea"/>
              </a:rPr>
              <a:t>슬레이브는</a:t>
            </a:r>
            <a:r>
              <a:rPr lang="ko-KR" altLang="en-US" dirty="0">
                <a:latin typeface="+mn-ea"/>
              </a:rPr>
              <a:t> 연결 시도 불가</a:t>
            </a:r>
            <a:r>
              <a:rPr lang="en-US" altLang="ko-KR" dirty="0">
                <a:latin typeface="+mn-ea"/>
              </a:rPr>
              <a:t>)</a:t>
            </a:r>
          </a:p>
          <a:p>
            <a:pPr lvl="1" fontAlgn="base">
              <a:lnSpc>
                <a:spcPts val="3500"/>
              </a:lnSpc>
            </a:pPr>
            <a:r>
              <a:rPr lang="ko-KR" altLang="en-US" b="1" dirty="0">
                <a:latin typeface="+mn-ea"/>
              </a:rPr>
              <a:t>주파수 </a:t>
            </a:r>
            <a:r>
              <a:rPr lang="ko-KR" altLang="en-US" b="1" dirty="0" err="1">
                <a:latin typeface="+mn-ea"/>
              </a:rPr>
              <a:t>호핑</a:t>
            </a:r>
            <a:r>
              <a:rPr lang="ko-KR" altLang="en-US" dirty="0" err="1">
                <a:latin typeface="+mn-ea"/>
              </a:rPr>
              <a:t>으로</a:t>
            </a:r>
            <a:r>
              <a:rPr lang="ko-KR" altLang="en-US" dirty="0">
                <a:latin typeface="+mn-ea"/>
              </a:rPr>
              <a:t> 데이터를 여러 주파수에 분할하여 전송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보안면에서도</a:t>
            </a:r>
            <a:r>
              <a:rPr lang="ko-KR" altLang="en-US" dirty="0">
                <a:latin typeface="+mn-ea"/>
              </a:rPr>
              <a:t> 상대적으로 안전</a:t>
            </a:r>
            <a:endParaRPr lang="en-US" altLang="ko-KR" dirty="0">
              <a:latin typeface="+mn-ea"/>
            </a:endParaRPr>
          </a:p>
        </p:txBody>
      </p:sp>
      <p:pic>
        <p:nvPicPr>
          <p:cNvPr id="1026" name="Picture 2" descr="bluetooth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993" y="162070"/>
            <a:ext cx="1742498" cy="17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10650" y="9516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참조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다음 백과</a:t>
            </a:r>
          </a:p>
        </p:txBody>
      </p:sp>
    </p:spTree>
    <p:extLst>
      <p:ext uri="{BB962C8B-B14F-4D97-AF65-F5344CB8AC3E}">
        <p14:creationId xmlns:p14="http://schemas.microsoft.com/office/powerpoint/2010/main" val="351023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162070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(Bluetooth)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933450" y="1332019"/>
            <a:ext cx="10715625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ko-KR" altLang="en-US" b="1" dirty="0"/>
              <a:t>명칭의 유래</a:t>
            </a:r>
            <a:endParaRPr lang="en-US" altLang="ko-KR" b="1" dirty="0"/>
          </a:p>
          <a:p>
            <a:pPr lvl="1" fontAlgn="base">
              <a:lnSpc>
                <a:spcPct val="100000"/>
              </a:lnSpc>
            </a:pPr>
            <a:r>
              <a:rPr lang="en-US" altLang="ko-KR" dirty="0"/>
              <a:t>1994</a:t>
            </a:r>
            <a:r>
              <a:rPr lang="ko-KR" altLang="en-US" dirty="0"/>
              <a:t>년 스웨덴 </a:t>
            </a:r>
            <a:r>
              <a:rPr lang="ko-KR" altLang="en-US" dirty="0" err="1"/>
              <a:t>에릭슨이</a:t>
            </a:r>
            <a:r>
              <a:rPr lang="ko-KR" altLang="en-US" dirty="0"/>
              <a:t> 휴대폰과 주변장치 연결을 위한 연구에서 출발</a:t>
            </a:r>
            <a:endParaRPr lang="en-US" altLang="ko-KR" dirty="0"/>
          </a:p>
          <a:p>
            <a:pPr lvl="1" fontAlgn="base">
              <a:lnSpc>
                <a:spcPct val="10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세기 </a:t>
            </a:r>
            <a:r>
              <a:rPr lang="ko-KR" altLang="en-US" b="1" dirty="0" err="1"/>
              <a:t>헤럴드</a:t>
            </a:r>
            <a:r>
              <a:rPr lang="ko-KR" altLang="en-US" b="1" dirty="0"/>
              <a:t> </a:t>
            </a:r>
            <a:r>
              <a:rPr lang="ko-KR" altLang="en-US" b="1" dirty="0" err="1"/>
              <a:t>블루투스</a:t>
            </a:r>
            <a:r>
              <a:rPr lang="en-US" altLang="ko-KR" b="1" dirty="0"/>
              <a:t>(</a:t>
            </a:r>
            <a:r>
              <a:rPr lang="en-US" altLang="ko-KR" b="1" dirty="0" err="1"/>
              <a:t>Harald</a:t>
            </a:r>
            <a:r>
              <a:rPr lang="en-US" altLang="ko-KR" b="1" dirty="0"/>
              <a:t> Bluetooth)</a:t>
            </a:r>
            <a:r>
              <a:rPr lang="ko-KR" altLang="en-US" dirty="0"/>
              <a:t>가 스칸디나비아 국가인 덴마크와 노르웨이를 통일한 것처럼 무선통신 규격을 통일하겠다는 의미</a:t>
            </a:r>
            <a:endParaRPr lang="en-US" altLang="ko-KR" dirty="0"/>
          </a:p>
        </p:txBody>
      </p:sp>
      <p:pic>
        <p:nvPicPr>
          <p:cNvPr id="1026" name="Picture 2" descr="bluetooth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993" y="162070"/>
            <a:ext cx="1742498" cy="174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10650" y="9516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참조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다음 백과</a:t>
            </a:r>
          </a:p>
        </p:txBody>
      </p:sp>
      <p:pic>
        <p:nvPicPr>
          <p:cNvPr id="2050" name="Picture 2" descr="ë¸ë£¨í¬ì¤ ë¡ê³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82" y="3896721"/>
            <a:ext cx="5691043" cy="25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49937" y="2643049"/>
            <a:ext cx="3493199" cy="12866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14456" y="1539764"/>
            <a:ext cx="1363353" cy="34932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21582" y="171205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블루투스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모듈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413" y="4982377"/>
            <a:ext cx="404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  <a:latin typeface="+mn-ea"/>
              </a:rPr>
              <a:t>master/slave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설정 가능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아두이노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간 통신 가능</a:t>
            </a:r>
          </a:p>
        </p:txBody>
      </p:sp>
      <p:pic>
        <p:nvPicPr>
          <p:cNvPr id="5122" name="Picture 2" descr="https://res.cloudinary.com/openmicrolab/image/upload/v1486793995/HC-05_HC-06_lkpfk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13" y="1058517"/>
            <a:ext cx="6061985" cy="415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8450395" y="1076906"/>
            <a:ext cx="916709" cy="4918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30210" y="1129110"/>
            <a:ext cx="880716" cy="4918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54504" y="4982377"/>
            <a:ext cx="332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slave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기능만 가능</a:t>
            </a:r>
            <a:endParaRPr lang="en-US" altLang="ko-KR" dirty="0" smtClean="0">
              <a:solidFill>
                <a:srgbClr val="0000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0000FF"/>
                </a:solidFill>
                <a:latin typeface="+mn-ea"/>
              </a:rPr>
              <a:t>아두이노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 간 통신 불가</a:t>
            </a:r>
            <a:endParaRPr lang="ko-KR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7203" y="1140388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HM-10</a:t>
            </a:r>
            <a:endParaRPr lang="ko-KR" altLang="en-US" sz="20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31018" y="1076905"/>
            <a:ext cx="880716" cy="4918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98387" y="5017521"/>
            <a:ext cx="4758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  <a:latin typeface="+mn-ea"/>
              </a:rPr>
              <a:t>master/slave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기능 가능</a:t>
            </a:r>
            <a:endParaRPr lang="en-US" altLang="ko-KR" dirty="0" smtClean="0">
              <a:solidFill>
                <a:srgbClr val="0000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안드로이드 기기 뿐만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아니라 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iOS </a:t>
            </a:r>
            <a:r>
              <a:rPr lang="ko-KR" altLang="en-US" dirty="0" err="1">
                <a:solidFill>
                  <a:srgbClr val="0000FF"/>
                </a:solidFill>
                <a:latin typeface="+mn-ea"/>
              </a:rPr>
              <a:t>기기와도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통신 가능</a:t>
            </a:r>
            <a:endParaRPr lang="en-US" altLang="ko-KR" dirty="0" smtClean="0">
              <a:solidFill>
                <a:srgbClr val="0000FF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FF"/>
                </a:solidFill>
                <a:latin typeface="+mn-ea"/>
              </a:rPr>
              <a:t>이전 블루투스 모듈 </a:t>
            </a:r>
            <a:r>
              <a:rPr lang="en-US" altLang="ko-KR" dirty="0">
                <a:solidFill>
                  <a:srgbClr val="0000FF"/>
                </a:solidFill>
                <a:latin typeface="+mn-ea"/>
              </a:rPr>
              <a:t>HC-05, HC-06, HC-07 </a:t>
            </a:r>
            <a:r>
              <a:rPr lang="ko-KR" altLang="en-US" dirty="0">
                <a:solidFill>
                  <a:srgbClr val="0000FF"/>
                </a:solidFill>
                <a:latin typeface="+mn-ea"/>
              </a:rPr>
              <a:t>모델을 대치하여 사용이 </a:t>
            </a:r>
            <a:r>
              <a:rPr lang="ko-KR" altLang="en-US" dirty="0" smtClean="0">
                <a:solidFill>
                  <a:srgbClr val="0000FF"/>
                </a:solidFill>
                <a:latin typeface="+mn-ea"/>
              </a:rPr>
              <a:t>가능</a:t>
            </a:r>
            <a:endParaRPr lang="en-US" altLang="ko-KR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739045" y="1520462"/>
            <a:ext cx="10713910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/>
              <a:t>블루투스</a:t>
            </a:r>
            <a:r>
              <a:rPr lang="ko-KR" altLang="en-US" dirty="0"/>
              <a:t> 모듈</a:t>
            </a:r>
            <a:r>
              <a:rPr lang="en-US" altLang="ko-KR" dirty="0"/>
              <a:t>(</a:t>
            </a:r>
            <a:r>
              <a:rPr lang="en-US" altLang="ko-KR" dirty="0" smtClean="0"/>
              <a:t>HM-10)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 err="1"/>
              <a:t>아두이노와</a:t>
            </a:r>
            <a:r>
              <a:rPr lang="ko-KR" altLang="en-US" dirty="0"/>
              <a:t> 연결하여 초기화 하기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, PIN, </a:t>
            </a:r>
            <a:r>
              <a:rPr lang="ko-KR" altLang="en-US" dirty="0"/>
              <a:t>통신속도 등 설정</a:t>
            </a:r>
            <a:r>
              <a:rPr lang="en-US" altLang="ko-KR" dirty="0"/>
              <a:t>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/>
              <a:t>블루투스 모듈</a:t>
            </a:r>
            <a:r>
              <a:rPr lang="en-US" altLang="ko-KR" dirty="0"/>
              <a:t>(HM-10), </a:t>
            </a:r>
            <a:r>
              <a:rPr lang="ko-KR" altLang="en-US" dirty="0"/>
              <a:t>케이블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b="1" dirty="0" err="1"/>
              <a:t>블루투스</a:t>
            </a:r>
            <a:r>
              <a:rPr lang="en-US" altLang="ko-KR" b="1" dirty="0"/>
              <a:t>(RX,TX)</a:t>
            </a:r>
            <a:r>
              <a:rPr lang="ko-KR" altLang="en-US" b="1" dirty="0"/>
              <a:t>와 </a:t>
            </a:r>
            <a:r>
              <a:rPr lang="en-US" altLang="ko-KR" b="1" dirty="0"/>
              <a:t>Software Serial(RX,TX) </a:t>
            </a:r>
            <a:r>
              <a:rPr lang="ko-KR" altLang="en-US" b="1" dirty="0"/>
              <a:t>교차 연결</a:t>
            </a:r>
            <a:endParaRPr lang="en-US" altLang="ko-KR" b="1" dirty="0"/>
          </a:p>
          <a:p>
            <a:pPr lvl="2">
              <a:lnSpc>
                <a:spcPct val="100000"/>
              </a:lnSpc>
            </a:pPr>
            <a:r>
              <a:rPr lang="ko-KR" altLang="en-US" dirty="0" err="1"/>
              <a:t>블루투스</a:t>
            </a:r>
            <a:r>
              <a:rPr lang="en-US" altLang="ko-KR" dirty="0"/>
              <a:t>(TX) – </a:t>
            </a:r>
            <a:r>
              <a:rPr lang="ko-KR" altLang="en-US" dirty="0" err="1"/>
              <a:t>아두이노</a:t>
            </a:r>
            <a:r>
              <a:rPr lang="en-US" altLang="ko-KR" dirty="0"/>
              <a:t>(RX)</a:t>
            </a:r>
          </a:p>
          <a:p>
            <a:pPr lvl="2">
              <a:lnSpc>
                <a:spcPct val="100000"/>
              </a:lnSpc>
            </a:pPr>
            <a:r>
              <a:rPr lang="ko-KR" altLang="en-US" dirty="0" err="1"/>
              <a:t>블루투스</a:t>
            </a:r>
            <a:r>
              <a:rPr lang="en-US" altLang="ko-KR" dirty="0"/>
              <a:t>(RX) – </a:t>
            </a:r>
            <a:r>
              <a:rPr lang="ko-KR" altLang="en-US" dirty="0" err="1"/>
              <a:t>아두이노</a:t>
            </a:r>
            <a:r>
              <a:rPr lang="en-US" altLang="ko-KR" dirty="0"/>
              <a:t>(TX)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SoftwareSerial</a:t>
            </a:r>
            <a:r>
              <a:rPr lang="ko-KR" altLang="en-US" dirty="0"/>
              <a:t>을 이용하여 </a:t>
            </a:r>
            <a:r>
              <a:rPr lang="ko-KR" altLang="en-US" dirty="0" err="1"/>
              <a:t>블루투스</a:t>
            </a:r>
            <a:r>
              <a:rPr lang="ko-KR" altLang="en-US" dirty="0"/>
              <a:t> 모듈의 초기화를 위한 시리얼 통신 채널을 구축한다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17753" y="562555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실습 </a:t>
            </a:r>
            <a:r>
              <a:rPr lang="en-US" altLang="ko-KR" sz="3600" dirty="0"/>
              <a:t>1: </a:t>
            </a:r>
            <a:r>
              <a:rPr lang="ko-KR" altLang="en-US" sz="3600" dirty="0" err="1"/>
              <a:t>블루투스</a:t>
            </a:r>
            <a:r>
              <a:rPr lang="ko-KR" altLang="en-US" sz="3600" dirty="0"/>
              <a:t> 모듈 설정하기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8953"/>
            <a:ext cx="426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블루투스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모듈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(HC-06)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설정하기</a:t>
            </a:r>
          </a:p>
        </p:txBody>
      </p:sp>
    </p:spTree>
    <p:extLst>
      <p:ext uri="{BB962C8B-B14F-4D97-AF65-F5344CB8AC3E}">
        <p14:creationId xmlns:p14="http://schemas.microsoft.com/office/powerpoint/2010/main" val="4092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096" y="643070"/>
            <a:ext cx="7886700" cy="687497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2011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블루투스 모듈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HM-10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설정하기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6093" y="0"/>
            <a:ext cx="4931353" cy="74197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3955826"/>
            <a:ext cx="2959185" cy="28954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41370" y="1751807"/>
            <a:ext cx="2139195" cy="22688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1791" y="254606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+mj-ea"/>
                <a:ea typeface="+mj-ea"/>
              </a:rPr>
              <a:t>RX</a:t>
            </a:r>
            <a:endParaRPr lang="ko-KR" altLang="en-US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1431" y="283728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+mj-ea"/>
                <a:ea typeface="+mj-ea"/>
              </a:rPr>
              <a:t>TX</a:t>
            </a:r>
            <a:endParaRPr lang="ko-KR" altLang="en-US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32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4B33F59B-B985-4B5E-9929-AC98C5552B69}" vid="{2F8BD205-57E0-424D-8191-B08051F6AA3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2020-1</Template>
  <TotalTime>39247</TotalTime>
  <Words>1392</Words>
  <Application>Microsoft Office PowerPoint</Application>
  <PresentationFormat>와이드스크린</PresentationFormat>
  <Paragraphs>305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새굴림</vt:lpstr>
      <vt:lpstr>Arial</vt:lpstr>
      <vt:lpstr>2020-1</vt:lpstr>
      <vt:lpstr>사물인터넷(IoT)  프로그래밍 기초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1: 블루투스 모듈 설정하기</vt:lpstr>
      <vt:lpstr>1. 회로구성</vt:lpstr>
      <vt:lpstr>1. 통신 상황 개념 정리</vt:lpstr>
      <vt:lpstr>2. 스케치 프로그래밍</vt:lpstr>
      <vt:lpstr>PowerPoint 프레젠테이션</vt:lpstr>
      <vt:lpstr>PowerPoint 프레젠테이션</vt:lpstr>
      <vt:lpstr>PowerPoint 프레젠테이션</vt:lpstr>
      <vt:lpstr>PowerPoint 프레젠테이션</vt:lpstr>
      <vt:lpstr>실습 2: 블루투스 페어링(휴대폰 이용)</vt:lpstr>
      <vt:lpstr>PowerPoint 프레젠테이션</vt:lpstr>
      <vt:lpstr>PowerPoint 프레젠테이션</vt:lpstr>
      <vt:lpstr>PowerPoint 프레젠테이션</vt:lpstr>
      <vt:lpstr>PowerPoint 프레젠테이션</vt:lpstr>
      <vt:lpstr>실습 3: 휴대폰으로 LED 제어하기</vt:lpstr>
      <vt:lpstr>1. 회로구성</vt:lpstr>
      <vt:lpstr>LED 점멸 제어 명령 설정 </vt:lpstr>
      <vt:lpstr>2. 스케치 프로그래밍 (1)</vt:lpstr>
      <vt:lpstr>2. 스케치 프로그래밍 (2)</vt:lpstr>
      <vt:lpstr>3. 실행</vt:lpstr>
      <vt:lpstr>과제 : 휴대폰으로 온습도 정보 확인하기</vt:lpstr>
      <vt:lpstr>PowerPoint 프레젠테이션</vt:lpstr>
      <vt:lpstr>PowerPoint 프레젠테이션</vt:lpstr>
      <vt:lpstr>PowerPoint 프레젠테이션</vt:lpstr>
      <vt:lpstr>3. 실행</vt:lpstr>
      <vt:lpstr>과제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jinsook</cp:lastModifiedBy>
  <cp:revision>512</cp:revision>
  <cp:lastPrinted>2019-03-22T07:19:52Z</cp:lastPrinted>
  <dcterms:created xsi:type="dcterms:W3CDTF">2019-02-21T14:11:08Z</dcterms:created>
  <dcterms:modified xsi:type="dcterms:W3CDTF">2020-07-12T11:59:13Z</dcterms:modified>
</cp:coreProperties>
</file>